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7" r:id="rId2"/>
    <p:sldId id="260" r:id="rId3"/>
    <p:sldId id="258" r:id="rId4"/>
    <p:sldId id="269" r:id="rId5"/>
    <p:sldId id="270" r:id="rId6"/>
    <p:sldId id="262" r:id="rId7"/>
    <p:sldId id="263" r:id="rId8"/>
    <p:sldId id="298" r:id="rId9"/>
    <p:sldId id="284" r:id="rId10"/>
    <p:sldId id="285" r:id="rId11"/>
    <p:sldId id="287" r:id="rId12"/>
    <p:sldId id="290" r:id="rId13"/>
    <p:sldId id="291" r:id="rId14"/>
    <p:sldId id="292" r:id="rId15"/>
    <p:sldId id="294" r:id="rId16"/>
    <p:sldId id="295" r:id="rId17"/>
    <p:sldId id="265" r:id="rId18"/>
    <p:sldId id="277" r:id="rId19"/>
    <p:sldId id="279" r:id="rId20"/>
    <p:sldId id="280" r:id="rId21"/>
    <p:sldId id="281" r:id="rId22"/>
    <p:sldId id="282" r:id="rId23"/>
    <p:sldId id="283" r:id="rId24"/>
    <p:sldId id="268" r:id="rId25"/>
    <p:sldId id="271" r:id="rId26"/>
    <p:sldId id="297" r:id="rId2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FF3300"/>
    <a:srgbClr val="4267B2"/>
    <a:srgbClr val="FFFF99"/>
    <a:srgbClr val="99FF66"/>
    <a:srgbClr val="FFFF66"/>
    <a:srgbClr val="ED1C24"/>
    <a:srgbClr val="5DA9DD"/>
    <a:srgbClr val="FEF3D4"/>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8" autoAdjust="0"/>
    <p:restoredTop sz="89494" autoAdjust="0"/>
  </p:normalViewPr>
  <p:slideViewPr>
    <p:cSldViewPr snapToGrid="0" snapToObjects="1">
      <p:cViewPr varScale="1">
        <p:scale>
          <a:sx n="68" d="100"/>
          <a:sy n="68" d="100"/>
        </p:scale>
        <p:origin x="966" y="4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24/07/2019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5A87D3C-FAB1-41E5-B209-34E6EE3C8C44}" type="datetimeFigureOut">
              <a:rPr lang="en-US" smtClean="0"/>
              <a:t>7/24/2019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63047D6-894C-44D3-A350-102D1E12567A}" type="slidenum">
              <a:rPr lang="en-US" smtClean="0"/>
              <a:t>‹#›</a:t>
            </a:fld>
            <a:endParaRPr lang="en-US"/>
          </a:p>
        </p:txBody>
      </p:sp>
    </p:spTree>
    <p:extLst>
      <p:ext uri="{BB962C8B-B14F-4D97-AF65-F5344CB8AC3E}">
        <p14:creationId xmlns:p14="http://schemas.microsoft.com/office/powerpoint/2010/main" val="1858569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t>Failed </a:t>
            </a:r>
            <a:r>
              <a:rPr lang="en-US" sz="2800" dirty="0" err="1"/>
              <a:t>cART</a:t>
            </a:r>
            <a:r>
              <a:rPr lang="en-US" sz="2800" dirty="0"/>
              <a:t> regimen </a:t>
            </a:r>
          </a:p>
          <a:p>
            <a:pPr lvl="1"/>
            <a:r>
              <a:rPr lang="en-US" dirty="0">
                <a:solidFill>
                  <a:srgbClr val="000099"/>
                </a:solidFill>
              </a:rPr>
              <a:t>limits treatment options, </a:t>
            </a:r>
          </a:p>
          <a:p>
            <a:pPr lvl="1"/>
            <a:r>
              <a:rPr lang="en-US" dirty="0">
                <a:solidFill>
                  <a:srgbClr val="000099"/>
                </a:solidFill>
              </a:rPr>
              <a:t>limits success of therapy,  </a:t>
            </a:r>
          </a:p>
          <a:p>
            <a:pPr lvl="1"/>
            <a:r>
              <a:rPr lang="en-US" dirty="0">
                <a:solidFill>
                  <a:srgbClr val="000099"/>
                </a:solidFill>
              </a:rPr>
              <a:t>puts the patient at increased risk for drug toxicity from 2</a:t>
            </a:r>
            <a:r>
              <a:rPr lang="en-US" baseline="30000" dirty="0">
                <a:solidFill>
                  <a:srgbClr val="000099"/>
                </a:solidFill>
              </a:rPr>
              <a:t>nd</a:t>
            </a:r>
            <a:r>
              <a:rPr lang="en-US" dirty="0">
                <a:solidFill>
                  <a:srgbClr val="000099"/>
                </a:solidFill>
              </a:rPr>
              <a:t> line regiments </a:t>
            </a:r>
          </a:p>
          <a:p>
            <a:pPr lvl="1"/>
            <a:r>
              <a:rPr lang="en-US" dirty="0">
                <a:solidFill>
                  <a:srgbClr val="000099"/>
                </a:solidFill>
              </a:rPr>
              <a:t>more demanding for the child to adhere to compared with first-line regimens </a:t>
            </a:r>
            <a:r>
              <a:rPr lang="en-US" dirty="0">
                <a:solidFill>
                  <a:schemeClr val="accent6">
                    <a:lumMod val="75000"/>
                  </a:schemeClr>
                </a:solidFill>
              </a:rPr>
              <a:t>[Barnabas </a:t>
            </a:r>
            <a:r>
              <a:rPr lang="en-US" dirty="0" err="1">
                <a:solidFill>
                  <a:schemeClr val="accent6">
                    <a:lumMod val="75000"/>
                  </a:schemeClr>
                </a:solidFill>
              </a:rPr>
              <a:t>G,</a:t>
            </a:r>
            <a:r>
              <a:rPr lang="en-US" i="1" dirty="0" err="1">
                <a:solidFill>
                  <a:schemeClr val="accent6">
                    <a:lumMod val="75000"/>
                  </a:schemeClr>
                </a:solidFill>
              </a:rPr>
              <a:t>et.al</a:t>
            </a:r>
            <a:r>
              <a:rPr lang="en-US" i="1" dirty="0">
                <a:solidFill>
                  <a:schemeClr val="accent6">
                    <a:lumMod val="75000"/>
                  </a:schemeClr>
                </a:solidFill>
              </a:rPr>
              <a:t>,</a:t>
            </a:r>
            <a:r>
              <a:rPr lang="en-US" dirty="0">
                <a:solidFill>
                  <a:schemeClr val="accent6">
                    <a:lumMod val="75000"/>
                  </a:schemeClr>
                </a:solidFill>
              </a:rPr>
              <a:t>. Ethiopian J Health Sci. 2017].</a:t>
            </a:r>
            <a:endParaRPr lang="en-US" b="1" dirty="0">
              <a:solidFill>
                <a:schemeClr val="accent6">
                  <a:lumMod val="75000"/>
                </a:schemeClr>
              </a:solidFill>
            </a:endParaRPr>
          </a:p>
          <a:p>
            <a:endParaRPr lang="en-US" b="1" dirty="0"/>
          </a:p>
        </p:txBody>
      </p:sp>
      <p:sp>
        <p:nvSpPr>
          <p:cNvPr id="4" name="Slide Number Placeholder 3"/>
          <p:cNvSpPr>
            <a:spLocks noGrp="1"/>
          </p:cNvSpPr>
          <p:nvPr>
            <p:ph type="sldNum" sz="quarter" idx="10"/>
          </p:nvPr>
        </p:nvSpPr>
        <p:spPr/>
        <p:txBody>
          <a:bodyPr/>
          <a:lstStyle/>
          <a:p>
            <a:fld id="{D63047D6-894C-44D3-A350-102D1E12567A}" type="slidenum">
              <a:rPr lang="en-US" smtClean="0"/>
              <a:t>4</a:t>
            </a:fld>
            <a:endParaRPr lang="en-US"/>
          </a:p>
        </p:txBody>
      </p:sp>
    </p:spTree>
    <p:extLst>
      <p:ext uri="{BB962C8B-B14F-4D97-AF65-F5344CB8AC3E}">
        <p14:creationId xmlns:p14="http://schemas.microsoft.com/office/powerpoint/2010/main" val="2437084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is justified by studies showed that HIV clinics that conduct routine viral load testing take shorter amount of time to switch to second line when compared to clinics that don’t.</a:t>
            </a:r>
          </a:p>
          <a:p>
            <a:r>
              <a:rPr lang="en-US" sz="1200" b="0" i="0" u="none" strike="noStrike" kern="1200" baseline="0" dirty="0">
                <a:solidFill>
                  <a:schemeClr val="tx1"/>
                </a:solidFill>
                <a:latin typeface="+mn-lt"/>
                <a:ea typeface="+mn-ea"/>
                <a:cs typeface="+mn-cs"/>
              </a:rPr>
              <a:t>This could be due to the use of only immunological and clinical criteria as detection of failure until recent years, which often leads to a delayed initiation of second line medication [23]. The delay to switch to second line regimen has to be addressed by the clinic due to its damaging consequences.</a:t>
            </a:r>
            <a:endParaRPr lang="en-US" dirty="0"/>
          </a:p>
        </p:txBody>
      </p:sp>
      <p:sp>
        <p:nvSpPr>
          <p:cNvPr id="4" name="Slide Number Placeholder 3"/>
          <p:cNvSpPr>
            <a:spLocks noGrp="1"/>
          </p:cNvSpPr>
          <p:nvPr>
            <p:ph type="sldNum" sz="quarter" idx="10"/>
          </p:nvPr>
        </p:nvSpPr>
        <p:spPr/>
        <p:txBody>
          <a:bodyPr/>
          <a:lstStyle/>
          <a:p>
            <a:fld id="{D63047D6-894C-44D3-A350-102D1E12567A}" type="slidenum">
              <a:rPr lang="en-US" smtClean="0"/>
              <a:t>21</a:t>
            </a:fld>
            <a:endParaRPr lang="en-US"/>
          </a:p>
        </p:txBody>
      </p:sp>
    </p:spTree>
    <p:extLst>
      <p:ext uri="{BB962C8B-B14F-4D97-AF65-F5344CB8AC3E}">
        <p14:creationId xmlns:p14="http://schemas.microsoft.com/office/powerpoint/2010/main" val="1119332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Among these, treatment failure had the largest share with 72(44.4%) patients, followed by the substitution of all stavudine (d4T) to zidovudine (AZT) or tenofovir disoproxil fumarate (TDF) based regimens in 50 (30.8%) patients since the implementation of the revised Ethiopia National Guidelines for Comprehensive HIV </a:t>
            </a:r>
            <a:r>
              <a:rPr lang="en-US" sz="1200" b="0" i="0" u="none" strike="noStrike" kern="1200" baseline="0" dirty="0" err="1">
                <a:solidFill>
                  <a:schemeClr val="tx1"/>
                </a:solidFill>
                <a:latin typeface="+mn-lt"/>
                <a:ea typeface="+mn-ea"/>
                <a:cs typeface="+mn-cs"/>
              </a:rPr>
              <a:t>Prevention,Care</a:t>
            </a:r>
            <a:r>
              <a:rPr lang="en-US" sz="1200" b="0" i="0" u="none" strike="noStrike" kern="1200" baseline="0" dirty="0">
                <a:solidFill>
                  <a:schemeClr val="tx1"/>
                </a:solidFill>
                <a:latin typeface="+mn-lt"/>
                <a:ea typeface="+mn-ea"/>
                <a:cs typeface="+mn-cs"/>
              </a:rPr>
              <a:t> and Treatment, 2014.</a:t>
            </a:r>
          </a:p>
          <a:p>
            <a:r>
              <a:rPr lang="en-US" sz="1200" b="0" i="0" u="none" strike="noStrike" kern="1200" baseline="0" dirty="0">
                <a:solidFill>
                  <a:schemeClr val="tx1"/>
                </a:solidFill>
                <a:latin typeface="+mn-lt"/>
                <a:ea typeface="+mn-ea"/>
                <a:cs typeface="+mn-cs"/>
              </a:rPr>
              <a:t>Likewise in a retrospective study conducted on children that received </a:t>
            </a:r>
            <a:r>
              <a:rPr lang="en-US" sz="1200" b="0" i="0" u="none" strike="noStrike" kern="1200" baseline="0" dirty="0" err="1">
                <a:solidFill>
                  <a:schemeClr val="tx1"/>
                </a:solidFill>
                <a:latin typeface="+mn-lt"/>
                <a:ea typeface="+mn-ea"/>
                <a:cs typeface="+mn-cs"/>
              </a:rPr>
              <a:t>cART</a:t>
            </a:r>
            <a:r>
              <a:rPr lang="en-US" sz="1200" b="0" i="0" u="none" strike="noStrike" kern="1200" baseline="0" dirty="0">
                <a:solidFill>
                  <a:schemeClr val="tx1"/>
                </a:solidFill>
                <a:latin typeface="+mn-lt"/>
                <a:ea typeface="+mn-ea"/>
                <a:cs typeface="+mn-cs"/>
              </a:rPr>
              <a:t> for at least six months in a tertiary hospital in Malaysia in 2018 reported the major reasons for substituting medications were treatment failure and drug toxicity in 39 (54.9%) and 14(19.7%), respectively [48]. Also a study in Swaziland in 2012 had similar findings to this study in that d4T regimen change was major reason due to its toxicity or guideline </a:t>
            </a:r>
            <a:r>
              <a:rPr lang="de-DE" sz="1200" b="0" i="0" u="none" strike="noStrike" kern="1200" baseline="0" dirty="0">
                <a:solidFill>
                  <a:schemeClr val="tx1"/>
                </a:solidFill>
                <a:latin typeface="+mn-lt"/>
                <a:ea typeface="+mn-ea"/>
                <a:cs typeface="+mn-cs"/>
              </a:rPr>
              <a:t>change in 105(77%) patients [49].</a:t>
            </a:r>
            <a:endParaRPr lang="en-US" dirty="0"/>
          </a:p>
        </p:txBody>
      </p:sp>
      <p:sp>
        <p:nvSpPr>
          <p:cNvPr id="4" name="Slide Number Placeholder 3"/>
          <p:cNvSpPr>
            <a:spLocks noGrp="1"/>
          </p:cNvSpPr>
          <p:nvPr>
            <p:ph type="sldNum" sz="quarter" idx="10"/>
          </p:nvPr>
        </p:nvSpPr>
        <p:spPr/>
        <p:txBody>
          <a:bodyPr/>
          <a:lstStyle/>
          <a:p>
            <a:fld id="{D63047D6-894C-44D3-A350-102D1E12567A}" type="slidenum">
              <a:rPr lang="en-US" smtClean="0"/>
              <a:t>22</a:t>
            </a:fld>
            <a:endParaRPr lang="en-US"/>
          </a:p>
        </p:txBody>
      </p:sp>
    </p:spTree>
    <p:extLst>
      <p:ext uri="{BB962C8B-B14F-4D97-AF65-F5344CB8AC3E}">
        <p14:creationId xmlns:p14="http://schemas.microsoft.com/office/powerpoint/2010/main" val="4216506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Though statistically insignificant, only 21(6.6%) patients had received PMTCT service. Similarly in a retrospective cohort study conducted in Ethiopia </a:t>
            </a:r>
            <a:r>
              <a:rPr lang="en-US" sz="1200" b="0" i="0" u="none" strike="noStrike" kern="1200" baseline="0" dirty="0" err="1">
                <a:solidFill>
                  <a:schemeClr val="tx1"/>
                </a:solidFill>
                <a:latin typeface="+mn-lt"/>
                <a:ea typeface="+mn-ea"/>
                <a:cs typeface="+mn-cs"/>
              </a:rPr>
              <a:t>Oromiya</a:t>
            </a:r>
            <a:r>
              <a:rPr lang="en-US" sz="1200" b="0" i="0" u="none" strike="noStrike" kern="1200" baseline="0" dirty="0">
                <a:solidFill>
                  <a:schemeClr val="tx1"/>
                </a:solidFill>
                <a:latin typeface="+mn-lt"/>
                <a:ea typeface="+mn-ea"/>
                <a:cs typeface="+mn-cs"/>
              </a:rPr>
              <a:t> region in 2017, 16 (5.9%) patients had received PMTCT service [22]. PMTCT service in this study was higher compared to results from other previous similar setting studies [21, 23]</a:t>
            </a:r>
          </a:p>
          <a:p>
            <a:r>
              <a:rPr lang="en-US" sz="1200" b="0" i="0" u="none" strike="noStrike" kern="1200" baseline="0" dirty="0">
                <a:solidFill>
                  <a:schemeClr val="tx1"/>
                </a:solidFill>
                <a:latin typeface="+mn-lt"/>
                <a:ea typeface="+mn-ea"/>
                <a:cs typeface="+mn-cs"/>
              </a:rPr>
              <a:t>.This might be due to the scale-up of Option B+, an implementation of the “test and </a:t>
            </a:r>
            <a:r>
              <a:rPr lang="en-US" sz="1200" b="0" i="0" u="none" strike="noStrike" kern="1200" baseline="0" dirty="0" err="1">
                <a:solidFill>
                  <a:schemeClr val="tx1"/>
                </a:solidFill>
                <a:latin typeface="+mn-lt"/>
                <a:ea typeface="+mn-ea"/>
                <a:cs typeface="+mn-cs"/>
              </a:rPr>
              <a:t>treat”strategy</a:t>
            </a:r>
            <a:r>
              <a:rPr lang="en-US" sz="1200" b="0" i="0" u="none" strike="noStrike" kern="1200" baseline="0" dirty="0">
                <a:solidFill>
                  <a:schemeClr val="tx1"/>
                </a:solidFill>
                <a:latin typeface="+mn-lt"/>
                <a:ea typeface="+mn-ea"/>
                <a:cs typeface="+mn-cs"/>
              </a:rPr>
              <a:t> in HIV+ pregnant women, since 2013 by the Ethiopia Ministry of Health [50].</a:t>
            </a:r>
            <a:endParaRPr lang="en-US" dirty="0"/>
          </a:p>
        </p:txBody>
      </p:sp>
      <p:sp>
        <p:nvSpPr>
          <p:cNvPr id="4" name="Slide Number Placeholder 3"/>
          <p:cNvSpPr>
            <a:spLocks noGrp="1"/>
          </p:cNvSpPr>
          <p:nvPr>
            <p:ph type="sldNum" sz="quarter" idx="10"/>
          </p:nvPr>
        </p:nvSpPr>
        <p:spPr/>
        <p:txBody>
          <a:bodyPr/>
          <a:lstStyle/>
          <a:p>
            <a:fld id="{D63047D6-894C-44D3-A350-102D1E12567A}" type="slidenum">
              <a:rPr lang="en-US" smtClean="0"/>
              <a:t>23</a:t>
            </a:fld>
            <a:endParaRPr lang="en-US"/>
          </a:p>
        </p:txBody>
      </p:sp>
    </p:spTree>
    <p:extLst>
      <p:ext uri="{BB962C8B-B14F-4D97-AF65-F5344CB8AC3E}">
        <p14:creationId xmlns:p14="http://schemas.microsoft.com/office/powerpoint/2010/main" val="304452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99"/>
                </a:solidFill>
              </a:rPr>
              <a:t>By compromising the </a:t>
            </a:r>
            <a:r>
              <a:rPr lang="en-US" dirty="0" err="1">
                <a:solidFill>
                  <a:srgbClr val="000099"/>
                </a:solidFill>
              </a:rPr>
              <a:t>virological</a:t>
            </a:r>
            <a:r>
              <a:rPr lang="en-US" dirty="0">
                <a:solidFill>
                  <a:srgbClr val="000099"/>
                </a:solidFill>
              </a:rPr>
              <a:t> activity of standard 2nd-line regimens, the chance of failing on treatment again is also high when there is delay to switch </a:t>
            </a:r>
            <a:endParaRPr lang="en-US" b="1" dirty="0"/>
          </a:p>
        </p:txBody>
      </p:sp>
      <p:sp>
        <p:nvSpPr>
          <p:cNvPr id="4" name="Slide Number Placeholder 3"/>
          <p:cNvSpPr>
            <a:spLocks noGrp="1"/>
          </p:cNvSpPr>
          <p:nvPr>
            <p:ph type="sldNum" sz="quarter" idx="10"/>
          </p:nvPr>
        </p:nvSpPr>
        <p:spPr/>
        <p:txBody>
          <a:bodyPr/>
          <a:lstStyle/>
          <a:p>
            <a:fld id="{D63047D6-894C-44D3-A350-102D1E12567A}" type="slidenum">
              <a:rPr lang="en-US" smtClean="0"/>
              <a:t>5</a:t>
            </a:fld>
            <a:endParaRPr lang="en-US"/>
          </a:p>
        </p:txBody>
      </p:sp>
    </p:spTree>
    <p:extLst>
      <p:ext uri="{BB962C8B-B14F-4D97-AF65-F5344CB8AC3E}">
        <p14:creationId xmlns:p14="http://schemas.microsoft.com/office/powerpoint/2010/main" val="12350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Persistent was to mean at least 2 CD4 measurements below the threshold</a:t>
            </a:r>
          </a:p>
          <a:p>
            <a:endParaRPr lang="en-US" dirty="0"/>
          </a:p>
        </p:txBody>
      </p:sp>
      <p:sp>
        <p:nvSpPr>
          <p:cNvPr id="4" name="Slide Number Placeholder 3"/>
          <p:cNvSpPr>
            <a:spLocks noGrp="1"/>
          </p:cNvSpPr>
          <p:nvPr>
            <p:ph type="sldNum" sz="quarter" idx="5"/>
          </p:nvPr>
        </p:nvSpPr>
        <p:spPr/>
        <p:txBody>
          <a:bodyPr/>
          <a:lstStyle/>
          <a:p>
            <a:fld id="{D63047D6-894C-44D3-A350-102D1E12567A}" type="slidenum">
              <a:rPr lang="en-US" smtClean="0"/>
              <a:t>8</a:t>
            </a:fld>
            <a:endParaRPr lang="en-US"/>
          </a:p>
        </p:txBody>
      </p:sp>
    </p:spTree>
    <p:extLst>
      <p:ext uri="{BB962C8B-B14F-4D97-AF65-F5344CB8AC3E}">
        <p14:creationId xmlns:p14="http://schemas.microsoft.com/office/powerpoint/2010/main" val="4156904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3047D6-894C-44D3-A350-102D1E12567A}" type="slidenum">
              <a:rPr lang="en-US" smtClean="0"/>
              <a:t>10</a:t>
            </a:fld>
            <a:endParaRPr lang="en-US"/>
          </a:p>
        </p:txBody>
      </p:sp>
    </p:spTree>
    <p:extLst>
      <p:ext uri="{BB962C8B-B14F-4D97-AF65-F5344CB8AC3E}">
        <p14:creationId xmlns:p14="http://schemas.microsoft.com/office/powerpoint/2010/main" val="3269922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3047D6-894C-44D3-A350-102D1E12567A}" type="slidenum">
              <a:rPr lang="en-US" smtClean="0"/>
              <a:t>12</a:t>
            </a:fld>
            <a:endParaRPr lang="en-US"/>
          </a:p>
        </p:txBody>
      </p:sp>
    </p:spTree>
    <p:extLst>
      <p:ext uri="{BB962C8B-B14F-4D97-AF65-F5344CB8AC3E}">
        <p14:creationId xmlns:p14="http://schemas.microsoft.com/office/powerpoint/2010/main" val="1340695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More importantly the WHO recognizes that this threshold has not been proven to be optimal for detecting treatment failure [27].Various studies have proven that this threshold significantly misclassifies patients and undermines the large subset of patients who require clinical intervention [28, 29]. In this particular study 24(7.5%) of the patients had detectable viral load (≥ 150 copies /ml) but have not been given attention regarding this.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Contrary to this study, results reported in Cameroon and Central Africa Republic showed that in 53%  and 58%,  respectively of the patients had experienced virologic failure </a:t>
            </a:r>
          </a:p>
          <a:p>
            <a:endParaRPr lang="en-US" dirty="0"/>
          </a:p>
        </p:txBody>
      </p:sp>
      <p:sp>
        <p:nvSpPr>
          <p:cNvPr id="4" name="Slide Number Placeholder 3"/>
          <p:cNvSpPr>
            <a:spLocks noGrp="1"/>
          </p:cNvSpPr>
          <p:nvPr>
            <p:ph type="sldNum" sz="quarter" idx="10"/>
          </p:nvPr>
        </p:nvSpPr>
        <p:spPr/>
        <p:txBody>
          <a:bodyPr/>
          <a:lstStyle/>
          <a:p>
            <a:fld id="{D63047D6-894C-44D3-A350-102D1E12567A}" type="slidenum">
              <a:rPr lang="en-US" smtClean="0"/>
              <a:t>17</a:t>
            </a:fld>
            <a:endParaRPr lang="en-US"/>
          </a:p>
        </p:txBody>
      </p:sp>
    </p:spTree>
    <p:extLst>
      <p:ext uri="{BB962C8B-B14F-4D97-AF65-F5344CB8AC3E}">
        <p14:creationId xmlns:p14="http://schemas.microsoft.com/office/powerpoint/2010/main" val="2156694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According to the National Health Interview Survey done in the U.S, children not taken care of by both parents reported poor health outcomes more frequently than children that lived with both of their parents [33]. This children are also at increased risk of psychological distress [34]. Another study stated that children living with both of their biological parents on a regular basis had better health, emotional, and physical well-being [35].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current study, children at baseline with WHO stage 3 and 4 had 3.64 times chance of failing on first line regimen when compared with children at stage 1 and 2. </a:t>
            </a: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3047D6-894C-44D3-A350-102D1E12567A}" type="slidenum">
              <a:rPr lang="en-US" smtClean="0"/>
              <a:t>18</a:t>
            </a:fld>
            <a:endParaRPr lang="en-US"/>
          </a:p>
        </p:txBody>
      </p:sp>
    </p:spTree>
    <p:extLst>
      <p:ext uri="{BB962C8B-B14F-4D97-AF65-F5344CB8AC3E}">
        <p14:creationId xmlns:p14="http://schemas.microsoft.com/office/powerpoint/2010/main" val="105407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Another study done by Woodward et al. in 2000, showed that HIV positive individuals had better information regarding nutrition, alarming sign and symptoms, importance of medication adherence and emotional and psychological aspect of the disease</a:t>
            </a:r>
            <a:endParaRPr lang="en-US" dirty="0"/>
          </a:p>
        </p:txBody>
      </p:sp>
      <p:sp>
        <p:nvSpPr>
          <p:cNvPr id="4" name="Slide Number Placeholder 3"/>
          <p:cNvSpPr>
            <a:spLocks noGrp="1"/>
          </p:cNvSpPr>
          <p:nvPr>
            <p:ph type="sldNum" sz="quarter" idx="10"/>
          </p:nvPr>
        </p:nvSpPr>
        <p:spPr/>
        <p:txBody>
          <a:bodyPr/>
          <a:lstStyle/>
          <a:p>
            <a:fld id="{D63047D6-894C-44D3-A350-102D1E12567A}" type="slidenum">
              <a:rPr lang="en-US" smtClean="0"/>
              <a:t>19</a:t>
            </a:fld>
            <a:endParaRPr lang="en-US"/>
          </a:p>
        </p:txBody>
      </p:sp>
    </p:spTree>
    <p:extLst>
      <p:ext uri="{BB962C8B-B14F-4D97-AF65-F5344CB8AC3E}">
        <p14:creationId xmlns:p14="http://schemas.microsoft.com/office/powerpoint/2010/main" val="485944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Children started on medication in the age group 12–34 months and ≥ 60 months were less likely to fail treatment. Similar studies had reported different results regarding the association between age and treatment failure.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According to Kuhn et al. in 2018, children that were initiated on </a:t>
            </a:r>
            <a:r>
              <a:rPr lang="en-US" dirty="0" err="1"/>
              <a:t>cART</a:t>
            </a:r>
            <a:r>
              <a:rPr lang="en-US" dirty="0"/>
              <a:t> between 2 and 4 month had a decreased the chance of failure, on the other hand initiation at ≥ 5 month increased the chance of failure </a:t>
            </a:r>
            <a:r>
              <a:rPr lang="en-US" dirty="0">
                <a:solidFill>
                  <a:schemeClr val="accent6">
                    <a:lumMod val="75000"/>
                  </a:schemeClr>
                </a:solidFill>
              </a:rPr>
              <a:t>[Kuhn L,2018].</a:t>
            </a:r>
          </a:p>
          <a:p>
            <a:endParaRPr lang="en-US" dirty="0"/>
          </a:p>
        </p:txBody>
      </p:sp>
      <p:sp>
        <p:nvSpPr>
          <p:cNvPr id="4" name="Slide Number Placeholder 3"/>
          <p:cNvSpPr>
            <a:spLocks noGrp="1"/>
          </p:cNvSpPr>
          <p:nvPr>
            <p:ph type="sldNum" sz="quarter" idx="10"/>
          </p:nvPr>
        </p:nvSpPr>
        <p:spPr/>
        <p:txBody>
          <a:bodyPr/>
          <a:lstStyle/>
          <a:p>
            <a:fld id="{D63047D6-894C-44D3-A350-102D1E12567A}" type="slidenum">
              <a:rPr lang="en-US" smtClean="0"/>
              <a:t>20</a:t>
            </a:fld>
            <a:endParaRPr lang="en-US"/>
          </a:p>
        </p:txBody>
      </p:sp>
    </p:spTree>
    <p:extLst>
      <p:ext uri="{BB962C8B-B14F-4D97-AF65-F5344CB8AC3E}">
        <p14:creationId xmlns:p14="http://schemas.microsoft.com/office/powerpoint/2010/main" val="2745978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25783"/>
            <a:ext cx="10363200" cy="1992156"/>
          </a:xfrm>
          <a:solidFill>
            <a:schemeClr val="accent6">
              <a:lumMod val="20000"/>
              <a:lumOff val="80000"/>
            </a:schemeClr>
          </a:solidFill>
          <a:ln>
            <a:solidFill>
              <a:schemeClr val="tx2">
                <a:lumMod val="20000"/>
                <a:lumOff val="80000"/>
              </a:schemeClr>
            </a:solidFill>
          </a:ln>
        </p:spPr>
        <p:txBody>
          <a:bodyPr>
            <a:noAutofit/>
          </a:bodyPr>
          <a:lstStyle/>
          <a:p>
            <a:r>
              <a:rPr lang="en-US" sz="3200" dirty="0">
                <a:solidFill>
                  <a:srgbClr val="4267B2"/>
                </a:solidFill>
              </a:rPr>
              <a:t>Predictors of treatment failure, time to switch and reasons for switching to second line antiretroviral therapy in HIV infected children receiving first line anti-retroviral therapy at a Tertiary Care Hospital in Ethiopia </a:t>
            </a:r>
          </a:p>
        </p:txBody>
      </p:sp>
      <p:sp>
        <p:nvSpPr>
          <p:cNvPr id="3" name="Subtitle 2"/>
          <p:cNvSpPr>
            <a:spLocks noGrp="1"/>
          </p:cNvSpPr>
          <p:nvPr>
            <p:ph type="subTitle" idx="1"/>
          </p:nvPr>
        </p:nvSpPr>
        <p:spPr>
          <a:xfrm>
            <a:off x="1690255" y="4617187"/>
            <a:ext cx="8700654" cy="1014155"/>
          </a:xfrm>
          <a:solidFill>
            <a:schemeClr val="accent3">
              <a:lumMod val="20000"/>
              <a:lumOff val="80000"/>
            </a:schemeClr>
          </a:solidFill>
        </p:spPr>
        <p:txBody>
          <a:bodyPr>
            <a:normAutofit/>
          </a:bodyPr>
          <a:lstStyle/>
          <a:p>
            <a:r>
              <a:rPr lang="en-US" sz="2600" b="1" dirty="0" err="1"/>
              <a:t>Alemseged</a:t>
            </a:r>
            <a:r>
              <a:rPr lang="en-US" sz="2600" b="1" dirty="0"/>
              <a:t> </a:t>
            </a:r>
            <a:r>
              <a:rPr lang="en-US" sz="2600" b="1" dirty="0" err="1"/>
              <a:t>Beyene</a:t>
            </a:r>
            <a:endParaRPr lang="en-US" sz="2600" b="1" dirty="0"/>
          </a:p>
          <a:p>
            <a:r>
              <a:rPr lang="en-US" sz="2600" b="1" dirty="0"/>
              <a:t>Addis Ababa University , Ethiopia.   </a:t>
            </a:r>
          </a:p>
        </p:txBody>
      </p:sp>
    </p:spTree>
    <p:extLst>
      <p:ext uri="{BB962C8B-B14F-4D97-AF65-F5344CB8AC3E}">
        <p14:creationId xmlns:p14="http://schemas.microsoft.com/office/powerpoint/2010/main" val="356522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DE398C-9014-439D-BA23-2CC5DA1B6F08}"/>
              </a:ext>
            </a:extLst>
          </p:cNvPr>
          <p:cNvSpPr/>
          <p:nvPr/>
        </p:nvSpPr>
        <p:spPr>
          <a:xfrm>
            <a:off x="529651" y="206781"/>
            <a:ext cx="11267607" cy="729430"/>
          </a:xfrm>
          <a:prstGeom prst="rect">
            <a:avLst/>
          </a:prstGeom>
        </p:spPr>
        <p:txBody>
          <a:bodyPr wrap="square">
            <a:spAutoFit/>
          </a:bodyPr>
          <a:lstStyle/>
          <a:p>
            <a:pPr>
              <a:lnSpc>
                <a:spcPct val="115000"/>
              </a:lnSpc>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1:- Socio-demographic characteristics of HIV infected children in HIV Clinics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Tikur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Anbessa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Specialized Hospital; Addis Ababa, Ethiopia from </a:t>
            </a:r>
            <a:r>
              <a:rPr lang="en-US" dirty="0">
                <a:latin typeface="Times New Roman" panose="02020603050405020304" pitchFamily="18" charset="0"/>
                <a:cs typeface="Times New Roman" panose="02020603050405020304" pitchFamily="18" charset="0"/>
              </a:rPr>
              <a:t> February 2003 to May 2018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318)………</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268528BD-FB2D-4E46-A528-D9F81828A5BD}"/>
              </a:ext>
            </a:extLst>
          </p:cNvPr>
          <p:cNvGraphicFramePr>
            <a:graphicFrameLocks noGrp="1"/>
          </p:cNvGraphicFramePr>
          <p:nvPr>
            <p:extLst>
              <p:ext uri="{D42A27DB-BD31-4B8C-83A1-F6EECF244321}">
                <p14:modId xmlns:p14="http://schemas.microsoft.com/office/powerpoint/2010/main" val="1321593658"/>
              </p:ext>
            </p:extLst>
          </p:nvPr>
        </p:nvGraphicFramePr>
        <p:xfrm>
          <a:off x="719528" y="936211"/>
          <a:ext cx="7644982" cy="5486400"/>
        </p:xfrm>
        <a:graphic>
          <a:graphicData uri="http://schemas.openxmlformats.org/drawingml/2006/table">
            <a:tbl>
              <a:tblPr firstRow="1" firstCol="1" bandRow="1">
                <a:tableStyleId>{5C22544A-7EE6-4342-B048-85BDC9FD1C3A}</a:tableStyleId>
              </a:tblPr>
              <a:tblGrid>
                <a:gridCol w="973605">
                  <a:extLst>
                    <a:ext uri="{9D8B030D-6E8A-4147-A177-3AD203B41FA5}">
                      <a16:colId xmlns:a16="http://schemas.microsoft.com/office/drawing/2014/main" val="970884145"/>
                    </a:ext>
                  </a:extLst>
                </a:gridCol>
                <a:gridCol w="210618">
                  <a:extLst>
                    <a:ext uri="{9D8B030D-6E8A-4147-A177-3AD203B41FA5}">
                      <a16:colId xmlns:a16="http://schemas.microsoft.com/office/drawing/2014/main" val="897287560"/>
                    </a:ext>
                  </a:extLst>
                </a:gridCol>
                <a:gridCol w="2526094">
                  <a:extLst>
                    <a:ext uri="{9D8B030D-6E8A-4147-A177-3AD203B41FA5}">
                      <a16:colId xmlns:a16="http://schemas.microsoft.com/office/drawing/2014/main" val="4114340302"/>
                    </a:ext>
                  </a:extLst>
                </a:gridCol>
                <a:gridCol w="1652645">
                  <a:extLst>
                    <a:ext uri="{9D8B030D-6E8A-4147-A177-3AD203B41FA5}">
                      <a16:colId xmlns:a16="http://schemas.microsoft.com/office/drawing/2014/main" val="4204107225"/>
                    </a:ext>
                  </a:extLst>
                </a:gridCol>
                <a:gridCol w="2282020">
                  <a:extLst>
                    <a:ext uri="{9D8B030D-6E8A-4147-A177-3AD203B41FA5}">
                      <a16:colId xmlns:a16="http://schemas.microsoft.com/office/drawing/2014/main" val="389809528"/>
                    </a:ext>
                  </a:extLst>
                </a:gridCol>
              </a:tblGrid>
              <a:tr h="401668">
                <a:tc gridSpan="2">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r>
                        <a:rPr lang="en-US" sz="1200">
                          <a:effectLst/>
                        </a:rPr>
                        <a:t>Patient characteristics</a:t>
                      </a: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2000" dirty="0">
                          <a:effectLst/>
                        </a:rPr>
                        <a:t>Patient characteristics</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N (%)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97494246"/>
                  </a:ext>
                </a:extLst>
              </a:tr>
              <a:tr h="401668">
                <a:tc gridSpan="3">
                  <a:txBody>
                    <a:bodyPr/>
                    <a:lstStyle/>
                    <a:p>
                      <a:pPr marL="0" marR="0" algn="just">
                        <a:lnSpc>
                          <a:spcPct val="150000"/>
                        </a:lnSpc>
                        <a:spcBef>
                          <a:spcPts val="0"/>
                        </a:spcBef>
                        <a:spcAft>
                          <a:spcPts val="1000"/>
                        </a:spcAft>
                      </a:pPr>
                      <a:r>
                        <a:rPr lang="en-US" sz="2000">
                          <a:effectLst/>
                        </a:rPr>
                        <a:t>Primary care taker</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41834385"/>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Both Parents</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99(31.1)</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994065593"/>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Mother</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dirty="0">
                          <a:effectLst/>
                        </a:rPr>
                        <a:t>70(22)</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472780837"/>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Father</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dirty="0">
                          <a:effectLst/>
                        </a:rPr>
                        <a:t>48(15.1)</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570605906"/>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Relatives</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46(14.5)</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98792576"/>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Guardian/Neighbors</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1(0.3)</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295069042"/>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Orphanage</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54(17)</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611063168"/>
                  </a:ext>
                </a:extLst>
              </a:tr>
              <a:tr h="401668">
                <a:tc gridSpan="3">
                  <a:txBody>
                    <a:bodyPr/>
                    <a:lstStyle/>
                    <a:p>
                      <a:pPr marL="0" marR="442595" algn="just">
                        <a:lnSpc>
                          <a:spcPct val="150000"/>
                        </a:lnSpc>
                        <a:spcBef>
                          <a:spcPts val="0"/>
                        </a:spcBef>
                        <a:spcAft>
                          <a:spcPts val="1000"/>
                        </a:spcAft>
                      </a:pPr>
                      <a:r>
                        <a:rPr lang="en-US" sz="2000">
                          <a:effectLst/>
                        </a:rPr>
                        <a:t>Serology of care taker</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pPr marL="0" marR="442595"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7796089"/>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Positive</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189(59.4)</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032093198"/>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Negative</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a:effectLst/>
                        </a:rPr>
                        <a:t>51(16)</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913685735"/>
                  </a:ext>
                </a:extLst>
              </a:tr>
              <a:tr h="401668">
                <a:tc>
                  <a:txBody>
                    <a:bodyPr/>
                    <a:lstStyle/>
                    <a:p>
                      <a:pPr marL="0" marR="442595" algn="just">
                        <a:lnSpc>
                          <a:spcPct val="150000"/>
                        </a:lnSpc>
                        <a:spcBef>
                          <a:spcPts val="0"/>
                        </a:spcBef>
                        <a:spcAft>
                          <a:spcPts val="1000"/>
                        </a:spcAft>
                      </a:pPr>
                      <a:r>
                        <a:rPr lang="en-US" sz="2000">
                          <a:effectLst/>
                        </a:rPr>
                        <a:t> </a:t>
                      </a:r>
                      <a:endParaRPr lang="en-US"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dirty="0">
                          <a:effectLst/>
                        </a:rPr>
                        <a:t>Unknown</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50000"/>
                        </a:lnSpc>
                        <a:spcBef>
                          <a:spcPts val="0"/>
                        </a:spcBef>
                        <a:spcAft>
                          <a:spcPts val="1000"/>
                        </a:spcAft>
                      </a:pPr>
                      <a:endPar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2000" dirty="0">
                          <a:effectLst/>
                        </a:rPr>
                        <a:t>78(24.5)</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587831955"/>
                  </a:ext>
                </a:extLst>
              </a:tr>
            </a:tbl>
          </a:graphicData>
        </a:graphic>
      </p:graphicFrame>
      <p:sp>
        <p:nvSpPr>
          <p:cNvPr id="7" name="Right Brace 6">
            <a:extLst>
              <a:ext uri="{FF2B5EF4-FFF2-40B4-BE49-F238E27FC236}">
                <a16:creationId xmlns:a16="http://schemas.microsoft.com/office/drawing/2014/main" id="{C87E3204-2BD9-45F7-84B2-C8FFDEC03FF9}"/>
              </a:ext>
            </a:extLst>
          </p:cNvPr>
          <p:cNvSpPr/>
          <p:nvPr/>
        </p:nvSpPr>
        <p:spPr>
          <a:xfrm>
            <a:off x="5486400" y="2038662"/>
            <a:ext cx="838200" cy="1004341"/>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2E4B7513-4F8D-42A8-BEA9-EC9E6B3DD2EF}"/>
              </a:ext>
            </a:extLst>
          </p:cNvPr>
          <p:cNvCxnSpPr/>
          <p:nvPr/>
        </p:nvCxnSpPr>
        <p:spPr>
          <a:xfrm flipH="1">
            <a:off x="5600700" y="5292817"/>
            <a:ext cx="9906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90384563-889E-4D41-BF7A-31A3286C695D}"/>
              </a:ext>
            </a:extLst>
          </p:cNvPr>
          <p:cNvSpPr/>
          <p:nvPr/>
        </p:nvSpPr>
        <p:spPr>
          <a:xfrm>
            <a:off x="6514477" y="2346484"/>
            <a:ext cx="1126188" cy="487506"/>
          </a:xfrm>
          <a:prstGeom prst="rect">
            <a:avLst/>
          </a:prstGeom>
          <a:solidFill>
            <a:srgbClr val="FFC000"/>
          </a:solidFill>
        </p:spPr>
        <p:txBody>
          <a:bodyPr wrap="square">
            <a:spAutoFit/>
          </a:bodyPr>
          <a:lstStyle/>
          <a:p>
            <a:pPr>
              <a:lnSpc>
                <a:spcPct val="107000"/>
              </a:lnSpc>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68.2 % </a:t>
            </a:r>
          </a:p>
        </p:txBody>
      </p:sp>
    </p:spTree>
    <p:extLst>
      <p:ext uri="{BB962C8B-B14F-4D97-AF65-F5344CB8AC3E}">
        <p14:creationId xmlns:p14="http://schemas.microsoft.com/office/powerpoint/2010/main" val="144415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4A5AD00-5FB2-4A2A-BFF4-E6DD07AB8F9D}"/>
              </a:ext>
            </a:extLst>
          </p:cNvPr>
          <p:cNvSpPr/>
          <p:nvPr/>
        </p:nvSpPr>
        <p:spPr>
          <a:xfrm>
            <a:off x="409730" y="176801"/>
            <a:ext cx="11604057" cy="640688"/>
          </a:xfrm>
          <a:prstGeom prst="rect">
            <a:avLst/>
          </a:prstGeom>
        </p:spPr>
        <p:txBody>
          <a:bodyPr wrap="square">
            <a:spAutoFit/>
          </a:bodyPr>
          <a:lstStyle/>
          <a:p>
            <a:pPr>
              <a:lnSpc>
                <a:spcPct val="115000"/>
              </a:lnSpc>
              <a:spcAft>
                <a:spcPts val="1000"/>
              </a:spcAft>
            </a:pPr>
            <a:r>
              <a:rPr lang="en-US" sz="1600" b="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Table 2:-</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Baseline characteristics of HIV infected children in HIV Clinics at </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Tikur</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Anbessa</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Specialized Hospital; Addis Ababa, Ethiopia from </a:t>
            </a:r>
            <a:r>
              <a:rPr lang="en-US" sz="1600" dirty="0">
                <a:latin typeface="Times New Roman" panose="02020603050405020304" pitchFamily="18" charset="0"/>
                <a:cs typeface="Times New Roman" panose="02020603050405020304" pitchFamily="18" charset="0"/>
              </a:rPr>
              <a:t> February 2003 to May 2018 </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318)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ED4FD95C-490F-4113-9D5C-5715C1E965AA}"/>
              </a:ext>
            </a:extLst>
          </p:cNvPr>
          <p:cNvGraphicFramePr>
            <a:graphicFrameLocks noGrp="1"/>
          </p:cNvGraphicFramePr>
          <p:nvPr>
            <p:extLst>
              <p:ext uri="{D42A27DB-BD31-4B8C-83A1-F6EECF244321}">
                <p14:modId xmlns:p14="http://schemas.microsoft.com/office/powerpoint/2010/main" val="1056192690"/>
              </p:ext>
            </p:extLst>
          </p:nvPr>
        </p:nvGraphicFramePr>
        <p:xfrm>
          <a:off x="409731" y="906232"/>
          <a:ext cx="7928358" cy="5416933"/>
        </p:xfrm>
        <a:graphic>
          <a:graphicData uri="http://schemas.openxmlformats.org/drawingml/2006/table">
            <a:tbl>
              <a:tblPr firstRow="1" firstCol="1" bandRow="1">
                <a:tableStyleId>{9D7B26C5-4107-4FEC-AEDC-1716B250A1EF}</a:tableStyleId>
              </a:tblPr>
              <a:tblGrid>
                <a:gridCol w="4847452">
                  <a:extLst>
                    <a:ext uri="{9D8B030D-6E8A-4147-A177-3AD203B41FA5}">
                      <a16:colId xmlns:a16="http://schemas.microsoft.com/office/drawing/2014/main" val="3579100978"/>
                    </a:ext>
                  </a:extLst>
                </a:gridCol>
                <a:gridCol w="3080906">
                  <a:extLst>
                    <a:ext uri="{9D8B030D-6E8A-4147-A177-3AD203B41FA5}">
                      <a16:colId xmlns:a16="http://schemas.microsoft.com/office/drawing/2014/main" val="3296512615"/>
                    </a:ext>
                  </a:extLst>
                </a:gridCol>
              </a:tblGrid>
              <a:tr h="313263">
                <a:tc>
                  <a:txBody>
                    <a:bodyPr/>
                    <a:lstStyle/>
                    <a:p>
                      <a:pPr marL="0" marR="0" algn="l">
                        <a:lnSpc>
                          <a:spcPct val="150000"/>
                        </a:lnSpc>
                        <a:spcBef>
                          <a:spcPts val="0"/>
                        </a:spcBef>
                        <a:spcAft>
                          <a:spcPts val="1000"/>
                        </a:spcAft>
                      </a:pPr>
                      <a:r>
                        <a:rPr lang="en-US" sz="1400" dirty="0">
                          <a:effectLst/>
                        </a:rPr>
                        <a:t>Variables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N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3418024"/>
                  </a:ext>
                </a:extLst>
              </a:tr>
              <a:tr h="616333">
                <a:tc>
                  <a:txBody>
                    <a:bodyPr/>
                    <a:lstStyle/>
                    <a:p>
                      <a:pPr marL="0" marR="442595" algn="l">
                        <a:lnSpc>
                          <a:spcPct val="100000"/>
                        </a:lnSpc>
                        <a:spcBef>
                          <a:spcPts val="0"/>
                        </a:spcBef>
                        <a:spcAft>
                          <a:spcPts val="1000"/>
                        </a:spcAft>
                      </a:pPr>
                      <a:r>
                        <a:rPr lang="en-US" sz="1400" dirty="0">
                          <a:effectLst/>
                        </a:rPr>
                        <a:t>Age years (at the time of HAART initiation)</a:t>
                      </a:r>
                    </a:p>
                    <a:p>
                      <a:pPr marL="0" marR="442595" algn="l">
                        <a:lnSpc>
                          <a:spcPct val="100000"/>
                        </a:lnSpc>
                        <a:spcBef>
                          <a:spcPts val="0"/>
                        </a:spcBef>
                        <a:spcAft>
                          <a:spcPts val="1000"/>
                        </a:spcAft>
                      </a:pPr>
                      <a:r>
                        <a:rPr lang="en-US" sz="1400" kern="1200" dirty="0">
                          <a:effectLst/>
                        </a:rPr>
                        <a:t>Mean (SD) = 2.63 (</a:t>
                      </a:r>
                      <a:r>
                        <a:rPr lang="en-US" sz="1400" u="sng" kern="1200" dirty="0">
                          <a:effectLst/>
                        </a:rPr>
                        <a:t>+</a:t>
                      </a:r>
                      <a:r>
                        <a:rPr lang="en-US" sz="1400" kern="1200" dirty="0">
                          <a:effectLst/>
                        </a:rPr>
                        <a:t>1.23)</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a:effectLst/>
                        </a:rPr>
                        <a:t>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4344997"/>
                  </a:ext>
                </a:extLst>
              </a:tr>
              <a:tr h="313263">
                <a:tc>
                  <a:txBody>
                    <a:bodyPr/>
                    <a:lstStyle/>
                    <a:p>
                      <a:pPr marL="0" marR="0" algn="l">
                        <a:lnSpc>
                          <a:spcPct val="150000"/>
                        </a:lnSpc>
                        <a:spcBef>
                          <a:spcPts val="0"/>
                        </a:spcBef>
                        <a:spcAft>
                          <a:spcPts val="1000"/>
                        </a:spcAft>
                      </a:pPr>
                      <a:r>
                        <a:rPr lang="en-US" sz="1400">
                          <a:effectLst/>
                        </a:rPr>
                        <a:t>          ≤ 11 months</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91(28.6)</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833202"/>
                  </a:ext>
                </a:extLst>
              </a:tr>
              <a:tr h="313263">
                <a:tc>
                  <a:txBody>
                    <a:bodyPr/>
                    <a:lstStyle/>
                    <a:p>
                      <a:pPr marL="0" marR="0" algn="l">
                        <a:lnSpc>
                          <a:spcPct val="150000"/>
                        </a:lnSpc>
                        <a:spcBef>
                          <a:spcPts val="0"/>
                        </a:spcBef>
                        <a:spcAft>
                          <a:spcPts val="1000"/>
                        </a:spcAft>
                      </a:pPr>
                      <a:r>
                        <a:rPr lang="en-US" sz="1400">
                          <a:effectLst/>
                        </a:rPr>
                        <a:t>          12 to 34 months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a:effectLst/>
                        </a:rPr>
                        <a:t>63(19.8)</a:t>
                      </a:r>
                      <a:endPar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5654513"/>
                  </a:ext>
                </a:extLst>
              </a:tr>
              <a:tr h="313263">
                <a:tc>
                  <a:txBody>
                    <a:bodyPr/>
                    <a:lstStyle/>
                    <a:p>
                      <a:pPr marL="0" marR="0" algn="l">
                        <a:lnSpc>
                          <a:spcPct val="150000"/>
                        </a:lnSpc>
                        <a:spcBef>
                          <a:spcPts val="0"/>
                        </a:spcBef>
                        <a:spcAft>
                          <a:spcPts val="1000"/>
                        </a:spcAft>
                      </a:pPr>
                      <a:r>
                        <a:rPr lang="en-US" sz="1400" dirty="0">
                          <a:effectLst/>
                        </a:rPr>
                        <a:t>          35-59 months</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52(16.4)</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2660841"/>
                  </a:ext>
                </a:extLst>
              </a:tr>
              <a:tr h="313263">
                <a:tc>
                  <a:txBody>
                    <a:bodyPr/>
                    <a:lstStyle/>
                    <a:p>
                      <a:pPr marL="0" marR="0" algn="l">
                        <a:lnSpc>
                          <a:spcPct val="150000"/>
                        </a:lnSpc>
                        <a:spcBef>
                          <a:spcPts val="0"/>
                        </a:spcBef>
                        <a:spcAft>
                          <a:spcPts val="1000"/>
                        </a:spcAft>
                      </a:pPr>
                      <a:r>
                        <a:rPr lang="en-US" sz="1400">
                          <a:effectLst/>
                        </a:rPr>
                        <a:t>          </a:t>
                      </a:r>
                      <a:r>
                        <a:rPr lang="en-US" sz="1400" u="sng">
                          <a:effectLst/>
                        </a:rPr>
                        <a:t>&gt;</a:t>
                      </a:r>
                      <a:r>
                        <a:rPr lang="en-US" sz="1400">
                          <a:effectLst/>
                        </a:rPr>
                        <a:t>60 months</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112(35.2)</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5921033"/>
                  </a:ext>
                </a:extLst>
              </a:tr>
              <a:tr h="313263">
                <a:tc>
                  <a:txBody>
                    <a:bodyPr/>
                    <a:lstStyle/>
                    <a:p>
                      <a:pPr marL="0" marR="442595" algn="l">
                        <a:lnSpc>
                          <a:spcPct val="150000"/>
                        </a:lnSpc>
                        <a:spcBef>
                          <a:spcPts val="0"/>
                        </a:spcBef>
                        <a:spcAft>
                          <a:spcPts val="1000"/>
                        </a:spcAft>
                      </a:pPr>
                      <a:r>
                        <a:rPr lang="en-US" sz="1400">
                          <a:effectLst/>
                        </a:rPr>
                        <a:t>Initial HAART Regimen</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 </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6624770"/>
                  </a:ext>
                </a:extLst>
              </a:tr>
              <a:tr h="313263">
                <a:tc>
                  <a:txBody>
                    <a:bodyPr/>
                    <a:lstStyle/>
                    <a:p>
                      <a:pPr marL="0" marR="0" algn="l">
                        <a:lnSpc>
                          <a:spcPct val="150000"/>
                        </a:lnSpc>
                        <a:spcBef>
                          <a:spcPts val="0"/>
                        </a:spcBef>
                        <a:spcAft>
                          <a:spcPts val="1000"/>
                        </a:spcAft>
                      </a:pPr>
                      <a:r>
                        <a:rPr lang="en-US" sz="1400">
                          <a:effectLst/>
                        </a:rPr>
                        <a:t>            D4T-3TC-NVP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59(18.5)</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1079883"/>
                  </a:ext>
                </a:extLst>
              </a:tr>
              <a:tr h="313263">
                <a:tc>
                  <a:txBody>
                    <a:bodyPr/>
                    <a:lstStyle/>
                    <a:p>
                      <a:pPr marL="0" marR="0" algn="l">
                        <a:lnSpc>
                          <a:spcPct val="150000"/>
                        </a:lnSpc>
                        <a:spcBef>
                          <a:spcPts val="0"/>
                        </a:spcBef>
                        <a:spcAft>
                          <a:spcPts val="1000"/>
                        </a:spcAft>
                      </a:pPr>
                      <a:r>
                        <a:rPr lang="en-US" sz="1400">
                          <a:effectLst/>
                        </a:rPr>
                        <a:t>            D4T-3TC-EFV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17(5.3)</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706842"/>
                  </a:ext>
                </a:extLst>
              </a:tr>
              <a:tr h="313263">
                <a:tc>
                  <a:txBody>
                    <a:bodyPr/>
                    <a:lstStyle/>
                    <a:p>
                      <a:pPr marL="0" marR="0" algn="l">
                        <a:lnSpc>
                          <a:spcPct val="150000"/>
                        </a:lnSpc>
                        <a:spcBef>
                          <a:spcPts val="0"/>
                        </a:spcBef>
                        <a:spcAft>
                          <a:spcPts val="1000"/>
                        </a:spcAft>
                      </a:pPr>
                      <a:r>
                        <a:rPr lang="en-US" sz="1400">
                          <a:effectLst/>
                        </a:rPr>
                        <a:t>            AZT-3TC-NVP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103(32.3)</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1471299"/>
                  </a:ext>
                </a:extLst>
              </a:tr>
              <a:tr h="313263">
                <a:tc>
                  <a:txBody>
                    <a:bodyPr/>
                    <a:lstStyle/>
                    <a:p>
                      <a:pPr marL="0" marR="0" algn="l">
                        <a:lnSpc>
                          <a:spcPct val="150000"/>
                        </a:lnSpc>
                        <a:spcBef>
                          <a:spcPts val="0"/>
                        </a:spcBef>
                        <a:spcAft>
                          <a:spcPts val="1000"/>
                        </a:spcAft>
                      </a:pPr>
                      <a:r>
                        <a:rPr lang="en-US" sz="1400">
                          <a:effectLst/>
                        </a:rPr>
                        <a:t>            AZT-3TC-EFV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53(16.6)</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1214811"/>
                  </a:ext>
                </a:extLst>
              </a:tr>
              <a:tr h="313263">
                <a:tc>
                  <a:txBody>
                    <a:bodyPr/>
                    <a:lstStyle/>
                    <a:p>
                      <a:pPr marL="0" marR="0" algn="l">
                        <a:lnSpc>
                          <a:spcPct val="150000"/>
                        </a:lnSpc>
                        <a:spcBef>
                          <a:spcPts val="0"/>
                        </a:spcBef>
                        <a:spcAft>
                          <a:spcPts val="1000"/>
                        </a:spcAft>
                      </a:pPr>
                      <a:r>
                        <a:rPr lang="en-US" sz="1400">
                          <a:effectLst/>
                        </a:rPr>
                        <a:t>            TDF-3TC-EFV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a:effectLst/>
                        </a:rPr>
                        <a:t>26(8.1)</a:t>
                      </a:r>
                      <a:endParaRPr lang="en-US" sz="1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816679"/>
                  </a:ext>
                </a:extLst>
              </a:tr>
              <a:tr h="313263">
                <a:tc>
                  <a:txBody>
                    <a:bodyPr/>
                    <a:lstStyle/>
                    <a:p>
                      <a:pPr marL="0" marR="0" algn="l">
                        <a:lnSpc>
                          <a:spcPct val="150000"/>
                        </a:lnSpc>
                        <a:spcBef>
                          <a:spcPts val="0"/>
                        </a:spcBef>
                        <a:spcAft>
                          <a:spcPts val="1000"/>
                        </a:spcAft>
                      </a:pPr>
                      <a:r>
                        <a:rPr lang="en-US" sz="1400">
                          <a:effectLst/>
                        </a:rPr>
                        <a:t>            AZT-3TC-LPV/r </a:t>
                      </a:r>
                      <a:endPar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1400" dirty="0">
                          <a:effectLst/>
                        </a:rPr>
                        <a:t>10(3.1)</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4631629"/>
                  </a:ext>
                </a:extLst>
              </a:tr>
              <a:tr h="313263">
                <a:tc>
                  <a:txBody>
                    <a:bodyPr/>
                    <a:lstStyle/>
                    <a:p>
                      <a:pPr marL="0" marR="0" algn="l">
                        <a:lnSpc>
                          <a:spcPct val="150000"/>
                        </a:lnSpc>
                        <a:spcBef>
                          <a:spcPts val="0"/>
                        </a:spcBef>
                        <a:spcAft>
                          <a:spcPts val="1000"/>
                        </a:spcAft>
                      </a:pPr>
                      <a:r>
                        <a:rPr lang="en-US" sz="1400" dirty="0">
                          <a:effectLst/>
                        </a:rPr>
                        <a:t>            ABC-3TC-LPV/r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l">
                        <a:lnSpc>
                          <a:spcPct val="150000"/>
                        </a:lnSpc>
                        <a:spcBef>
                          <a:spcPts val="0"/>
                        </a:spcBef>
                        <a:spcAft>
                          <a:spcPts val="1000"/>
                        </a:spcAft>
                      </a:pPr>
                      <a:r>
                        <a:rPr lang="en-US" sz="1400" dirty="0">
                          <a:effectLst/>
                        </a:rPr>
                        <a:t>6(1.5)</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647957534"/>
                  </a:ext>
                </a:extLst>
              </a:tr>
              <a:tr h="313263">
                <a:tc>
                  <a:txBody>
                    <a:bodyPr/>
                    <a:lstStyle/>
                    <a:p>
                      <a:pPr marL="0" marR="0" algn="l">
                        <a:lnSpc>
                          <a:spcPct val="150000"/>
                        </a:lnSpc>
                        <a:spcBef>
                          <a:spcPts val="0"/>
                        </a:spcBef>
                        <a:spcAft>
                          <a:spcPts val="1000"/>
                        </a:spcAft>
                      </a:pPr>
                      <a:r>
                        <a:rPr lang="en-US" sz="1400" dirty="0">
                          <a:effectLst/>
                        </a:rPr>
                        <a:t>            ABC-3TC-EFV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l">
                        <a:lnSpc>
                          <a:spcPct val="150000"/>
                        </a:lnSpc>
                        <a:spcBef>
                          <a:spcPts val="0"/>
                        </a:spcBef>
                        <a:spcAft>
                          <a:spcPts val="1000"/>
                        </a:spcAft>
                      </a:pPr>
                      <a:r>
                        <a:rPr lang="en-US" sz="1400" dirty="0">
                          <a:effectLst/>
                        </a:rPr>
                        <a:t>23(7.2)</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215392157"/>
                  </a:ext>
                </a:extLst>
              </a:tr>
              <a:tr h="313263">
                <a:tc>
                  <a:txBody>
                    <a:bodyPr/>
                    <a:lstStyle/>
                    <a:p>
                      <a:pPr marL="0" marR="0" algn="l">
                        <a:lnSpc>
                          <a:spcPct val="150000"/>
                        </a:lnSpc>
                        <a:spcBef>
                          <a:spcPts val="0"/>
                        </a:spcBef>
                        <a:spcAft>
                          <a:spcPts val="1000"/>
                        </a:spcAft>
                      </a:pPr>
                      <a:r>
                        <a:rPr lang="en-US" sz="1400" dirty="0">
                          <a:effectLst/>
                        </a:rPr>
                        <a:t>            D4T-3TC-LPV/r </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marL="0" marR="0" algn="l">
                        <a:lnSpc>
                          <a:spcPct val="150000"/>
                        </a:lnSpc>
                        <a:spcBef>
                          <a:spcPts val="0"/>
                        </a:spcBef>
                        <a:spcAft>
                          <a:spcPts val="1000"/>
                        </a:spcAft>
                      </a:pPr>
                      <a:r>
                        <a:rPr lang="en-US" sz="1400" dirty="0">
                          <a:effectLst/>
                        </a:rPr>
                        <a:t>21(6.6)</a:t>
                      </a:r>
                      <a:endPar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3421310761"/>
                  </a:ext>
                </a:extLst>
              </a:tr>
            </a:tbl>
          </a:graphicData>
        </a:graphic>
      </p:graphicFrame>
      <p:pic>
        <p:nvPicPr>
          <p:cNvPr id="9" name="Picture 2">
            <a:extLst>
              <a:ext uri="{FF2B5EF4-FFF2-40B4-BE49-F238E27FC236}">
                <a16:creationId xmlns:a16="http://schemas.microsoft.com/office/drawing/2014/main" id="{A144AF36-1381-4410-AF9A-72D8BD0CF6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817" y="1511988"/>
            <a:ext cx="1253231" cy="42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a:extLst>
              <a:ext uri="{FF2B5EF4-FFF2-40B4-BE49-F238E27FC236}">
                <a16:creationId xmlns:a16="http://schemas.microsoft.com/office/drawing/2014/main" id="{D47906C9-0582-47BE-B366-2F49A9D1AA10}"/>
              </a:ext>
            </a:extLst>
          </p:cNvPr>
          <p:cNvSpPr/>
          <p:nvPr/>
        </p:nvSpPr>
        <p:spPr>
          <a:xfrm>
            <a:off x="787221" y="4089119"/>
            <a:ext cx="5488073" cy="2856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709614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859C177-1277-44A7-8913-09B61EFE81B1}"/>
              </a:ext>
            </a:extLst>
          </p:cNvPr>
          <p:cNvSpPr/>
          <p:nvPr/>
        </p:nvSpPr>
        <p:spPr>
          <a:xfrm>
            <a:off x="409730" y="176801"/>
            <a:ext cx="11604057" cy="729430"/>
          </a:xfrm>
          <a:prstGeom prst="rect">
            <a:avLst/>
          </a:prstGeom>
        </p:spPr>
        <p:txBody>
          <a:bodyPr wrap="square">
            <a:spAutoFit/>
          </a:bodyPr>
          <a:lstStyle/>
          <a:p>
            <a:pPr>
              <a:lnSpc>
                <a:spcPct val="115000"/>
              </a:lnSpc>
              <a:spcAft>
                <a:spcPts val="1000"/>
              </a:spcAft>
            </a:pPr>
            <a:r>
              <a:rPr lang="en-US" b="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Table 2:-</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Baseline characteristics of HIV infected children in HIV Clinics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Tikur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Anbessa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Specialized Hospital; Addis Ababa, Ethiopia from </a:t>
            </a:r>
            <a:r>
              <a:rPr lang="en-US" dirty="0">
                <a:latin typeface="Times New Roman" panose="02020603050405020304" pitchFamily="18" charset="0"/>
                <a:cs typeface="Times New Roman" panose="02020603050405020304" pitchFamily="18" charset="0"/>
              </a:rPr>
              <a:t> February 2003 to May 2018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318)……….</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AED3FF46-E274-48B4-85E6-AB5709F05756}"/>
              </a:ext>
            </a:extLst>
          </p:cNvPr>
          <p:cNvGraphicFramePr>
            <a:graphicFrameLocks noGrp="1"/>
          </p:cNvGraphicFramePr>
          <p:nvPr>
            <p:extLst>
              <p:ext uri="{D42A27DB-BD31-4B8C-83A1-F6EECF244321}">
                <p14:modId xmlns:p14="http://schemas.microsoft.com/office/powerpoint/2010/main" val="1248754281"/>
              </p:ext>
            </p:extLst>
          </p:nvPr>
        </p:nvGraphicFramePr>
        <p:xfrm>
          <a:off x="542476" y="1087850"/>
          <a:ext cx="10120357" cy="4670347"/>
        </p:xfrm>
        <a:graphic>
          <a:graphicData uri="http://schemas.openxmlformats.org/drawingml/2006/table">
            <a:tbl>
              <a:tblPr firstRow="1" firstCol="1" bandRow="1">
                <a:tableStyleId>{9D7B26C5-4107-4FEC-AEDC-1716B250A1EF}</a:tableStyleId>
              </a:tblPr>
              <a:tblGrid>
                <a:gridCol w="7175680">
                  <a:extLst>
                    <a:ext uri="{9D8B030D-6E8A-4147-A177-3AD203B41FA5}">
                      <a16:colId xmlns:a16="http://schemas.microsoft.com/office/drawing/2014/main" val="3097820788"/>
                    </a:ext>
                  </a:extLst>
                </a:gridCol>
                <a:gridCol w="2944677">
                  <a:extLst>
                    <a:ext uri="{9D8B030D-6E8A-4147-A177-3AD203B41FA5}">
                      <a16:colId xmlns:a16="http://schemas.microsoft.com/office/drawing/2014/main" val="3785582259"/>
                    </a:ext>
                  </a:extLst>
                </a:gridCol>
              </a:tblGrid>
              <a:tr h="434042">
                <a:tc>
                  <a:txBody>
                    <a:bodyPr/>
                    <a:lstStyle/>
                    <a:p>
                      <a:pPr marL="0" marR="442595" algn="l">
                        <a:lnSpc>
                          <a:spcPct val="150000"/>
                        </a:lnSpc>
                        <a:spcBef>
                          <a:spcPts val="0"/>
                        </a:spcBef>
                        <a:spcAft>
                          <a:spcPts val="1000"/>
                        </a:spcAft>
                      </a:pPr>
                      <a:r>
                        <a:rPr lang="en-US" sz="2000" dirty="0">
                          <a:effectLst/>
                        </a:rPr>
                        <a:t>Baseline Immunosuppression level</a:t>
                      </a:r>
                      <a:endParaRPr lang="en-US" sz="2000" dirty="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a:effectLst/>
                        </a:rPr>
                        <a:t> </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8017716"/>
                  </a:ext>
                </a:extLst>
              </a:tr>
              <a:tr h="500726">
                <a:tc>
                  <a:txBody>
                    <a:bodyPr/>
                    <a:lstStyle/>
                    <a:p>
                      <a:pPr marL="0" marR="0" algn="l">
                        <a:lnSpc>
                          <a:spcPct val="150000"/>
                        </a:lnSpc>
                        <a:spcBef>
                          <a:spcPts val="0"/>
                        </a:spcBef>
                        <a:spcAft>
                          <a:spcPts val="1000"/>
                        </a:spcAft>
                      </a:pPr>
                      <a:r>
                        <a:rPr lang="en-US" sz="2000">
                          <a:effectLst/>
                        </a:rPr>
                        <a:t>    Not Significant Immunosuppression (</a:t>
                      </a:r>
                      <a:r>
                        <a:rPr lang="en-US" sz="2000" u="sng">
                          <a:effectLst/>
                        </a:rPr>
                        <a:t>&gt;</a:t>
                      </a:r>
                      <a:r>
                        <a:rPr lang="en-US" sz="2000">
                          <a:effectLst/>
                        </a:rPr>
                        <a:t> 500 or &gt;25%)</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a:effectLst/>
                        </a:rPr>
                        <a:t>3(0.94)</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8328223"/>
                  </a:ext>
                </a:extLst>
              </a:tr>
              <a:tr h="434042">
                <a:tc>
                  <a:txBody>
                    <a:bodyPr/>
                    <a:lstStyle/>
                    <a:p>
                      <a:pPr marL="0" marR="0" algn="l">
                        <a:lnSpc>
                          <a:spcPct val="150000"/>
                        </a:lnSpc>
                        <a:spcBef>
                          <a:spcPts val="0"/>
                        </a:spcBef>
                        <a:spcAft>
                          <a:spcPts val="1000"/>
                        </a:spcAft>
                      </a:pPr>
                      <a:r>
                        <a:rPr lang="en-US" sz="2000">
                          <a:effectLst/>
                        </a:rPr>
                        <a:t>    Mild Immunosuppression     (350-499 or 20-24%)</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a:effectLst/>
                        </a:rPr>
                        <a:t>23(7.2)</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4505569"/>
                  </a:ext>
                </a:extLst>
              </a:tr>
              <a:tr h="434042">
                <a:tc>
                  <a:txBody>
                    <a:bodyPr/>
                    <a:lstStyle/>
                    <a:p>
                      <a:pPr marL="0" marR="0" algn="l">
                        <a:lnSpc>
                          <a:spcPct val="150000"/>
                        </a:lnSpc>
                        <a:spcBef>
                          <a:spcPts val="0"/>
                        </a:spcBef>
                        <a:spcAft>
                          <a:spcPts val="1000"/>
                        </a:spcAft>
                      </a:pPr>
                      <a:r>
                        <a:rPr lang="en-US" sz="2000">
                          <a:effectLst/>
                        </a:rPr>
                        <a:t>    Advanced Immunosuppression (200-349 or 15-19%)</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a:effectLst/>
                        </a:rPr>
                        <a:t>137(43.08)</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857004"/>
                  </a:ext>
                </a:extLst>
              </a:tr>
              <a:tr h="434042">
                <a:tc>
                  <a:txBody>
                    <a:bodyPr/>
                    <a:lstStyle/>
                    <a:p>
                      <a:pPr marL="0" marR="0" algn="l">
                        <a:lnSpc>
                          <a:spcPct val="150000"/>
                        </a:lnSpc>
                        <a:spcBef>
                          <a:spcPts val="0"/>
                        </a:spcBef>
                        <a:spcAft>
                          <a:spcPts val="1000"/>
                        </a:spcAft>
                      </a:pPr>
                      <a:r>
                        <a:rPr lang="en-US" sz="2000">
                          <a:effectLst/>
                        </a:rPr>
                        <a:t>    Severe Immunosuppression (&lt;200 or &lt;15%) </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a:effectLst/>
                        </a:rPr>
                        <a:t>155(48.74)</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9252495"/>
                  </a:ext>
                </a:extLst>
              </a:tr>
              <a:tr h="457122">
                <a:tc>
                  <a:txBody>
                    <a:bodyPr/>
                    <a:lstStyle/>
                    <a:p>
                      <a:pPr marL="0" marR="0" algn="l">
                        <a:lnSpc>
                          <a:spcPct val="150000"/>
                        </a:lnSpc>
                        <a:spcBef>
                          <a:spcPts val="0"/>
                        </a:spcBef>
                        <a:spcAft>
                          <a:spcPts val="1000"/>
                        </a:spcAft>
                      </a:pPr>
                      <a:r>
                        <a:rPr lang="en-US" sz="2000">
                          <a:effectLst/>
                        </a:rPr>
                        <a:t>Base line WHO staging</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a:effectLst/>
                        </a:rPr>
                        <a:t>                                                        </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7069353"/>
                  </a:ext>
                </a:extLst>
              </a:tr>
              <a:tr h="512021">
                <a:tc>
                  <a:txBody>
                    <a:bodyPr/>
                    <a:lstStyle/>
                    <a:p>
                      <a:pPr marL="0" marR="0" algn="l">
                        <a:lnSpc>
                          <a:spcPct val="150000"/>
                        </a:lnSpc>
                        <a:spcBef>
                          <a:spcPts val="0"/>
                        </a:spcBef>
                        <a:spcAft>
                          <a:spcPts val="1000"/>
                        </a:spcAft>
                      </a:pPr>
                      <a:r>
                        <a:rPr lang="en-US" sz="2000">
                          <a:effectLst/>
                        </a:rPr>
                        <a:t>      Stage 1                </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a:effectLst/>
                        </a:rPr>
                        <a:t>26(8.17)  </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2274840"/>
                  </a:ext>
                </a:extLst>
              </a:tr>
              <a:tr h="434042">
                <a:tc>
                  <a:txBody>
                    <a:bodyPr/>
                    <a:lstStyle/>
                    <a:p>
                      <a:pPr marL="0" marR="0" algn="l">
                        <a:lnSpc>
                          <a:spcPct val="150000"/>
                        </a:lnSpc>
                        <a:spcBef>
                          <a:spcPts val="0"/>
                        </a:spcBef>
                        <a:spcAft>
                          <a:spcPts val="1000"/>
                        </a:spcAft>
                      </a:pPr>
                      <a:r>
                        <a:rPr lang="en-US" sz="2000" dirty="0">
                          <a:effectLst/>
                        </a:rPr>
                        <a:t>      Stage 2</a:t>
                      </a:r>
                      <a:endParaRPr lang="en-US" sz="2000" dirty="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457200" rtl="0" eaLnBrk="1" fontAlgn="auto" latinLnBrk="0" hangingPunct="1">
                        <a:lnSpc>
                          <a:spcPct val="150000"/>
                        </a:lnSpc>
                        <a:spcBef>
                          <a:spcPts val="0"/>
                        </a:spcBef>
                        <a:spcAft>
                          <a:spcPts val="1000"/>
                        </a:spcAft>
                        <a:buClrTx/>
                        <a:buSzTx/>
                        <a:buFontTx/>
                        <a:buNone/>
                        <a:tabLst/>
                        <a:defRPr/>
                      </a:pPr>
                      <a:r>
                        <a:rPr lang="en-US" sz="2000" dirty="0">
                          <a:effectLst/>
                        </a:rPr>
                        <a:t>109(34.3)</a:t>
                      </a:r>
                      <a:endParaRPr lang="en-US" sz="2000" dirty="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1867777"/>
                  </a:ext>
                </a:extLst>
              </a:tr>
              <a:tr h="434042">
                <a:tc>
                  <a:txBody>
                    <a:bodyPr/>
                    <a:lstStyle/>
                    <a:p>
                      <a:pPr marL="0" marR="0" algn="l">
                        <a:lnSpc>
                          <a:spcPct val="150000"/>
                        </a:lnSpc>
                        <a:spcBef>
                          <a:spcPts val="0"/>
                        </a:spcBef>
                        <a:spcAft>
                          <a:spcPts val="1000"/>
                        </a:spcAft>
                      </a:pPr>
                      <a:r>
                        <a:rPr lang="en-US" sz="2000">
                          <a:effectLst/>
                        </a:rPr>
                        <a:t>      Stage 3</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dirty="0">
                          <a:effectLst/>
                        </a:rPr>
                        <a:t>155(48.74) </a:t>
                      </a:r>
                      <a:endParaRPr lang="en-US" sz="2000" dirty="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7616114"/>
                  </a:ext>
                </a:extLst>
              </a:tr>
              <a:tr h="434042">
                <a:tc>
                  <a:txBody>
                    <a:bodyPr/>
                    <a:lstStyle/>
                    <a:p>
                      <a:pPr marL="0" marR="0" algn="l">
                        <a:lnSpc>
                          <a:spcPct val="150000"/>
                        </a:lnSpc>
                        <a:spcBef>
                          <a:spcPts val="0"/>
                        </a:spcBef>
                        <a:spcAft>
                          <a:spcPts val="1000"/>
                        </a:spcAft>
                      </a:pPr>
                      <a:r>
                        <a:rPr lang="en-US" sz="2000">
                          <a:effectLst/>
                        </a:rPr>
                        <a:t>      Stage 4</a:t>
                      </a:r>
                      <a:endParaRPr lang="en-US" sz="200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1000"/>
                        </a:spcAft>
                      </a:pPr>
                      <a:r>
                        <a:rPr lang="en-US" sz="2000" dirty="0">
                          <a:effectLst/>
                        </a:rPr>
                        <a:t>28(8.8)</a:t>
                      </a:r>
                      <a:endParaRPr lang="en-US" sz="2000" dirty="0">
                        <a:solidFill>
                          <a:srgbClr val="7B7B7B"/>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747196"/>
                  </a:ext>
                </a:extLst>
              </a:tr>
            </a:tbl>
          </a:graphicData>
        </a:graphic>
      </p:graphicFrame>
      <p:sp>
        <p:nvSpPr>
          <p:cNvPr id="6" name="Rectangle 5">
            <a:extLst>
              <a:ext uri="{FF2B5EF4-FFF2-40B4-BE49-F238E27FC236}">
                <a16:creationId xmlns:a16="http://schemas.microsoft.com/office/drawing/2014/main" id="{FB101CF3-26E7-437F-B561-1A952B0E0D79}"/>
              </a:ext>
            </a:extLst>
          </p:cNvPr>
          <p:cNvSpPr/>
          <p:nvPr/>
        </p:nvSpPr>
        <p:spPr>
          <a:xfrm>
            <a:off x="793945" y="2991173"/>
            <a:ext cx="8257065" cy="4318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7A6E6F03-1C67-4C9E-8513-37AA51D915E8}"/>
              </a:ext>
            </a:extLst>
          </p:cNvPr>
          <p:cNvSpPr/>
          <p:nvPr/>
        </p:nvSpPr>
        <p:spPr>
          <a:xfrm>
            <a:off x="793945" y="4861108"/>
            <a:ext cx="8257065" cy="43185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46210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08E15A-C89D-4975-8112-F3E4532FF5BE}"/>
              </a:ext>
            </a:extLst>
          </p:cNvPr>
          <p:cNvSpPr/>
          <p:nvPr/>
        </p:nvSpPr>
        <p:spPr>
          <a:xfrm>
            <a:off x="0" y="2557"/>
            <a:ext cx="11902698" cy="390684"/>
          </a:xfrm>
          <a:prstGeom prst="rect">
            <a:avLst/>
          </a:prstGeom>
        </p:spPr>
        <p:txBody>
          <a:bodyPr wrap="square">
            <a:spAutoFit/>
          </a:bodyPr>
          <a:lstStyle/>
          <a:p>
            <a:pPr>
              <a:lnSpc>
                <a:spcPct val="115000"/>
              </a:lnSpc>
              <a:spcAft>
                <a:spcPts val="1000"/>
              </a:spcAft>
            </a:pPr>
            <a:r>
              <a:rPr lang="en-US" b="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Table 3:- </a:t>
            </a:r>
            <a:r>
              <a:rPr lang="en-US" dirty="0">
                <a:latin typeface="Times New Roman" panose="02020603050405020304" pitchFamily="18" charset="0"/>
                <a:ea typeface="Calibri" panose="020F0502020204030204" pitchFamily="34" charset="0"/>
                <a:cs typeface="Times New Roman" panose="02020603050405020304" pitchFamily="18" charset="0"/>
              </a:rPr>
              <a:t>Follow-up data of HIV infected children in HIV Clinics at </a:t>
            </a:r>
            <a:r>
              <a:rPr lang="en-US" dirty="0" err="1">
                <a:latin typeface="Times New Roman" panose="02020603050405020304" pitchFamily="18" charset="0"/>
                <a:ea typeface="Calibri" panose="020F0502020204030204" pitchFamily="34" charset="0"/>
                <a:cs typeface="Times New Roman" panose="02020603050405020304" pitchFamily="18" charset="0"/>
              </a:rPr>
              <a:t>Tikur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Anbessa</a:t>
            </a:r>
            <a:r>
              <a:rPr lang="en-US" dirty="0">
                <a:latin typeface="Times New Roman" panose="02020603050405020304" pitchFamily="18" charset="0"/>
                <a:ea typeface="Calibri" panose="020F0502020204030204" pitchFamily="34" charset="0"/>
                <a:cs typeface="Times New Roman" panose="02020603050405020304" pitchFamily="18" charset="0"/>
              </a:rPr>
              <a:t> Specialized Hospital.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CE720D2-202F-4CCC-A093-6FF113F4A3D1}"/>
              </a:ext>
            </a:extLst>
          </p:cNvPr>
          <p:cNvGraphicFramePr>
            <a:graphicFrameLocks noGrp="1"/>
          </p:cNvGraphicFramePr>
          <p:nvPr>
            <p:extLst>
              <p:ext uri="{D42A27DB-BD31-4B8C-83A1-F6EECF244321}">
                <p14:modId xmlns:p14="http://schemas.microsoft.com/office/powerpoint/2010/main" val="1922955926"/>
              </p:ext>
            </p:extLst>
          </p:nvPr>
        </p:nvGraphicFramePr>
        <p:xfrm>
          <a:off x="327339" y="413439"/>
          <a:ext cx="10010031" cy="6629400"/>
        </p:xfrm>
        <a:graphic>
          <a:graphicData uri="http://schemas.openxmlformats.org/drawingml/2006/table">
            <a:tbl>
              <a:tblPr firstRow="1" firstCol="1" bandRow="1">
                <a:tableStyleId>{9D7B26C5-4107-4FEC-AEDC-1716B250A1EF}</a:tableStyleId>
              </a:tblPr>
              <a:tblGrid>
                <a:gridCol w="4064223">
                  <a:extLst>
                    <a:ext uri="{9D8B030D-6E8A-4147-A177-3AD203B41FA5}">
                      <a16:colId xmlns:a16="http://schemas.microsoft.com/office/drawing/2014/main" val="884711517"/>
                    </a:ext>
                  </a:extLst>
                </a:gridCol>
                <a:gridCol w="2412195">
                  <a:extLst>
                    <a:ext uri="{9D8B030D-6E8A-4147-A177-3AD203B41FA5}">
                      <a16:colId xmlns:a16="http://schemas.microsoft.com/office/drawing/2014/main" val="3489422030"/>
                    </a:ext>
                  </a:extLst>
                </a:gridCol>
                <a:gridCol w="3533613">
                  <a:extLst>
                    <a:ext uri="{9D8B030D-6E8A-4147-A177-3AD203B41FA5}">
                      <a16:colId xmlns:a16="http://schemas.microsoft.com/office/drawing/2014/main" val="1225217514"/>
                    </a:ext>
                  </a:extLst>
                </a:gridCol>
              </a:tblGrid>
              <a:tr h="382758">
                <a:tc>
                  <a:txBody>
                    <a:bodyPr/>
                    <a:lstStyle/>
                    <a:p>
                      <a:pPr marL="0" marR="0" algn="l">
                        <a:lnSpc>
                          <a:spcPct val="150000"/>
                        </a:lnSpc>
                        <a:spcBef>
                          <a:spcPts val="0"/>
                        </a:spcBef>
                        <a:spcAft>
                          <a:spcPts val="0"/>
                        </a:spcAft>
                      </a:pPr>
                      <a:r>
                        <a:rPr lang="en-US" sz="1800" dirty="0">
                          <a:effectLst/>
                        </a:rPr>
                        <a:t>Variables</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800" dirty="0">
                          <a:effectLst/>
                        </a:rPr>
                        <a:t>N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1589227817"/>
                  </a:ext>
                </a:extLst>
              </a:tr>
              <a:tr h="340229">
                <a:tc>
                  <a:txBody>
                    <a:bodyPr/>
                    <a:lstStyle/>
                    <a:p>
                      <a:pPr marL="0" marR="0" algn="l">
                        <a:lnSpc>
                          <a:spcPct val="150000"/>
                        </a:lnSpc>
                        <a:spcBef>
                          <a:spcPts val="0"/>
                        </a:spcBef>
                        <a:spcAft>
                          <a:spcPts val="0"/>
                        </a:spcAft>
                      </a:pPr>
                      <a:r>
                        <a:rPr lang="en-US" sz="1400" dirty="0">
                          <a:effectLst/>
                        </a:rPr>
                        <a:t>Status</a:t>
                      </a:r>
                      <a:r>
                        <a:rPr lang="en-US" sz="1600" dirty="0">
                          <a:effectLst/>
                        </a:rPr>
                        <a:t> Category</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3266120778"/>
                  </a:ext>
                </a:extLst>
              </a:tr>
              <a:tr h="340229">
                <a:tc>
                  <a:txBody>
                    <a:bodyPr/>
                    <a:lstStyle/>
                    <a:p>
                      <a:pPr marL="0" marR="0" algn="l">
                        <a:lnSpc>
                          <a:spcPct val="150000"/>
                        </a:lnSpc>
                        <a:spcBef>
                          <a:spcPts val="0"/>
                        </a:spcBef>
                        <a:spcAft>
                          <a:spcPts val="0"/>
                        </a:spcAft>
                      </a:pPr>
                      <a:r>
                        <a:rPr lang="en-US" sz="1600">
                          <a:effectLst/>
                        </a:rPr>
                        <a:t>Alive on ART</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292(91.8)</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3262569685"/>
                  </a:ext>
                </a:extLst>
              </a:tr>
              <a:tr h="340229">
                <a:tc>
                  <a:txBody>
                    <a:bodyPr/>
                    <a:lstStyle/>
                    <a:p>
                      <a:pPr marL="0" marR="0" algn="l">
                        <a:lnSpc>
                          <a:spcPct val="150000"/>
                        </a:lnSpc>
                        <a:spcBef>
                          <a:spcPts val="0"/>
                        </a:spcBef>
                        <a:spcAft>
                          <a:spcPts val="0"/>
                        </a:spcAft>
                      </a:pPr>
                      <a:r>
                        <a:rPr lang="en-US" sz="1600">
                          <a:effectLst/>
                        </a:rPr>
                        <a:t>Dead</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26(8.17)</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599252715"/>
                  </a:ext>
                </a:extLst>
              </a:tr>
              <a:tr h="340229">
                <a:tc>
                  <a:txBody>
                    <a:bodyPr/>
                    <a:lstStyle/>
                    <a:p>
                      <a:pPr marL="0" marR="0" algn="l">
                        <a:lnSpc>
                          <a:spcPct val="150000"/>
                        </a:lnSpc>
                        <a:spcBef>
                          <a:spcPts val="0"/>
                        </a:spcBef>
                        <a:spcAft>
                          <a:spcPts val="0"/>
                        </a:spcAft>
                      </a:pPr>
                      <a:r>
                        <a:rPr lang="en-US" sz="1600">
                          <a:effectLst/>
                        </a:rPr>
                        <a:t>Duration of follow up(month)</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1006267083"/>
                  </a:ext>
                </a:extLst>
              </a:tr>
              <a:tr h="340229">
                <a:tc>
                  <a:txBody>
                    <a:bodyPr/>
                    <a:lstStyle/>
                    <a:p>
                      <a:pPr marL="0" marR="0" algn="l">
                        <a:lnSpc>
                          <a:spcPct val="150000"/>
                        </a:lnSpc>
                        <a:spcBef>
                          <a:spcPts val="0"/>
                        </a:spcBef>
                        <a:spcAft>
                          <a:spcPts val="0"/>
                        </a:spcAft>
                      </a:pPr>
                      <a:r>
                        <a:rPr lang="en-US" sz="1600">
                          <a:effectLst/>
                        </a:rPr>
                        <a:t>                       </a:t>
                      </a:r>
                      <a:r>
                        <a:rPr lang="en-US" sz="1600" u="sng">
                          <a:effectLst/>
                        </a:rPr>
                        <a:t>&lt;</a:t>
                      </a:r>
                      <a:r>
                        <a:rPr lang="en-US" sz="1600">
                          <a:effectLst/>
                        </a:rPr>
                        <a:t>36</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13(4.1)</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1743989560"/>
                  </a:ext>
                </a:extLst>
              </a:tr>
              <a:tr h="340229">
                <a:tc>
                  <a:txBody>
                    <a:bodyPr/>
                    <a:lstStyle/>
                    <a:p>
                      <a:pPr marL="0" marR="0" algn="l">
                        <a:lnSpc>
                          <a:spcPct val="150000"/>
                        </a:lnSpc>
                        <a:spcBef>
                          <a:spcPts val="0"/>
                        </a:spcBef>
                        <a:spcAft>
                          <a:spcPts val="0"/>
                        </a:spcAft>
                        <a:tabLst>
                          <a:tab pos="1704975" algn="l"/>
                        </a:tabLst>
                      </a:pPr>
                      <a:r>
                        <a:rPr lang="en-US" sz="1600">
                          <a:effectLst/>
                        </a:rPr>
                        <a:t>                       37-59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31(9.7)</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2299474399"/>
                  </a:ext>
                </a:extLst>
              </a:tr>
              <a:tr h="340229">
                <a:tc>
                  <a:txBody>
                    <a:bodyPr/>
                    <a:lstStyle/>
                    <a:p>
                      <a:pPr marL="0" marR="0" algn="l">
                        <a:lnSpc>
                          <a:spcPct val="150000"/>
                        </a:lnSpc>
                        <a:spcBef>
                          <a:spcPts val="0"/>
                        </a:spcBef>
                        <a:spcAft>
                          <a:spcPts val="0"/>
                        </a:spcAft>
                      </a:pPr>
                      <a:r>
                        <a:rPr lang="en-US" sz="1600">
                          <a:effectLst/>
                        </a:rPr>
                        <a:t>                       </a:t>
                      </a:r>
                      <a:r>
                        <a:rPr lang="en-US" sz="1600" u="sng">
                          <a:effectLst/>
                        </a:rPr>
                        <a:t>&gt;</a:t>
                      </a:r>
                      <a:r>
                        <a:rPr lang="en-US" sz="1600">
                          <a:effectLst/>
                        </a:rPr>
                        <a:t>60</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274(86.2)</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3212552179"/>
                  </a:ext>
                </a:extLst>
              </a:tr>
              <a:tr h="340229">
                <a:tc>
                  <a:txBody>
                    <a:bodyPr/>
                    <a:lstStyle/>
                    <a:p>
                      <a:pPr marL="0" marR="0" algn="l">
                        <a:lnSpc>
                          <a:spcPct val="150000"/>
                        </a:lnSpc>
                        <a:spcBef>
                          <a:spcPts val="0"/>
                        </a:spcBef>
                        <a:spcAft>
                          <a:spcPts val="0"/>
                        </a:spcAft>
                      </a:pPr>
                      <a:r>
                        <a:rPr lang="en-US" sz="1600">
                          <a:effectLst/>
                        </a:rPr>
                        <a:t>Substitution of first line</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 </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2504995838"/>
                  </a:ext>
                </a:extLst>
              </a:tr>
              <a:tr h="340229">
                <a:tc>
                  <a:txBody>
                    <a:bodyPr/>
                    <a:lstStyle/>
                    <a:p>
                      <a:pPr marL="0" marR="0" algn="l">
                        <a:lnSpc>
                          <a:spcPct val="150000"/>
                        </a:lnSpc>
                        <a:spcBef>
                          <a:spcPts val="0"/>
                        </a:spcBef>
                        <a:spcAft>
                          <a:spcPts val="0"/>
                        </a:spcAft>
                      </a:pPr>
                      <a:r>
                        <a:rPr lang="en-US" sz="1600">
                          <a:effectLst/>
                        </a:rPr>
                        <a:t>                                        Yes</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162(50.9)</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4010963744"/>
                  </a:ext>
                </a:extLst>
              </a:tr>
              <a:tr h="340229">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Treatment failure</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72(44.4)</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2611071201"/>
                  </a:ext>
                </a:extLst>
              </a:tr>
              <a:tr h="340229">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New drug available</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50(30.8)</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3811669096"/>
                  </a:ext>
                </a:extLst>
              </a:tr>
              <a:tr h="340229">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Toxicity</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dirty="0">
                          <a:effectLst/>
                        </a:rPr>
                        <a:t>23(14.1)</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4048859579"/>
                  </a:ext>
                </a:extLst>
              </a:tr>
              <a:tr h="340229">
                <a:tc>
                  <a:txBody>
                    <a:bodyPr/>
                    <a:lstStyle/>
                    <a:p>
                      <a:pPr marL="0" marR="0" algn="l">
                        <a:lnSpc>
                          <a:spcPct val="150000"/>
                        </a:lnSpc>
                        <a:spcBef>
                          <a:spcPts val="0"/>
                        </a:spcBef>
                        <a:spcAft>
                          <a:spcPts val="0"/>
                        </a:spcAft>
                      </a:pPr>
                      <a:r>
                        <a:rPr lang="en-US" sz="1600">
                          <a:effectLst/>
                        </a:rPr>
                        <a:t> </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Drug stock out</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tc>
                  <a:txBody>
                    <a:bodyPr/>
                    <a:lstStyle/>
                    <a:p>
                      <a:pPr marL="0" marR="0" algn="l">
                        <a:lnSpc>
                          <a:spcPct val="150000"/>
                        </a:lnSpc>
                        <a:spcBef>
                          <a:spcPts val="0"/>
                        </a:spcBef>
                        <a:spcAft>
                          <a:spcPts val="0"/>
                        </a:spcAft>
                      </a:pPr>
                      <a:r>
                        <a:rPr lang="en-US" sz="1600">
                          <a:effectLst/>
                        </a:rPr>
                        <a:t>6(3.7)</a:t>
                      </a:r>
                      <a:endParaRPr lang="en-US" sz="16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tc>
                <a:extLst>
                  <a:ext uri="{0D108BD9-81ED-4DB2-BD59-A6C34878D82A}">
                    <a16:rowId xmlns:a16="http://schemas.microsoft.com/office/drawing/2014/main" val="2666946381"/>
                  </a:ext>
                </a:extLst>
              </a:tr>
              <a:tr h="340229">
                <a:tc>
                  <a:txBody>
                    <a:bodyPr/>
                    <a:lstStyle/>
                    <a:p>
                      <a:pPr marL="0" marR="0" algn="l">
                        <a:lnSpc>
                          <a:spcPct val="150000"/>
                        </a:lnSpc>
                        <a:spcBef>
                          <a:spcPts val="0"/>
                        </a:spcBef>
                        <a:spcAft>
                          <a:spcPts val="0"/>
                        </a:spcAft>
                      </a:pPr>
                      <a:r>
                        <a:rPr lang="en-US" sz="1600" dirty="0">
                          <a:effectLst/>
                        </a:rPr>
                        <a:t> </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solidFill>
                  </a:tcPr>
                </a:tc>
                <a:tc>
                  <a:txBody>
                    <a:bodyPr/>
                    <a:lstStyle/>
                    <a:p>
                      <a:pPr marL="0" marR="0" algn="l">
                        <a:lnSpc>
                          <a:spcPct val="150000"/>
                        </a:lnSpc>
                        <a:spcBef>
                          <a:spcPts val="0"/>
                        </a:spcBef>
                        <a:spcAft>
                          <a:spcPts val="0"/>
                        </a:spcAft>
                      </a:pPr>
                      <a:r>
                        <a:rPr lang="en-US" sz="1600" dirty="0">
                          <a:effectLst/>
                        </a:rPr>
                        <a:t>Change to fixed dose</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solidFill>
                  </a:tcPr>
                </a:tc>
                <a:tc>
                  <a:txBody>
                    <a:bodyPr/>
                    <a:lstStyle/>
                    <a:p>
                      <a:pPr marL="0" marR="0" algn="l">
                        <a:lnSpc>
                          <a:spcPct val="150000"/>
                        </a:lnSpc>
                        <a:spcBef>
                          <a:spcPts val="0"/>
                        </a:spcBef>
                        <a:spcAft>
                          <a:spcPts val="0"/>
                        </a:spcAft>
                      </a:pPr>
                      <a:r>
                        <a:rPr lang="en-US" sz="1600" dirty="0">
                          <a:effectLst/>
                        </a:rPr>
                        <a:t>6(3.7)</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solidFill>
                  </a:tcPr>
                </a:tc>
                <a:extLst>
                  <a:ext uri="{0D108BD9-81ED-4DB2-BD59-A6C34878D82A}">
                    <a16:rowId xmlns:a16="http://schemas.microsoft.com/office/drawing/2014/main" val="1207119061"/>
                  </a:ext>
                </a:extLst>
              </a:tr>
              <a:tr h="340229">
                <a:tc>
                  <a:txBody>
                    <a:bodyPr/>
                    <a:lstStyle/>
                    <a:p>
                      <a:pPr marL="0" marR="0" algn="l">
                        <a:lnSpc>
                          <a:spcPct val="150000"/>
                        </a:lnSpc>
                        <a:spcBef>
                          <a:spcPts val="0"/>
                        </a:spcBef>
                        <a:spcAft>
                          <a:spcPts val="0"/>
                        </a:spcAft>
                      </a:pPr>
                      <a:r>
                        <a:rPr lang="en-US" sz="1600" dirty="0">
                          <a:effectLst/>
                        </a:rPr>
                        <a:t> </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lumMod val="85000"/>
                      </a:schemeClr>
                    </a:solidFill>
                  </a:tcPr>
                </a:tc>
                <a:tc>
                  <a:txBody>
                    <a:bodyPr/>
                    <a:lstStyle/>
                    <a:p>
                      <a:pPr marL="0" marR="0" algn="l">
                        <a:lnSpc>
                          <a:spcPct val="150000"/>
                        </a:lnSpc>
                        <a:spcBef>
                          <a:spcPts val="0"/>
                        </a:spcBef>
                        <a:spcAft>
                          <a:spcPts val="0"/>
                        </a:spcAft>
                      </a:pPr>
                      <a:r>
                        <a:rPr lang="en-US" sz="1600" dirty="0">
                          <a:effectLst/>
                        </a:rPr>
                        <a:t>New TB diagnosis</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lumMod val="85000"/>
                      </a:schemeClr>
                    </a:solidFill>
                  </a:tcPr>
                </a:tc>
                <a:tc>
                  <a:txBody>
                    <a:bodyPr/>
                    <a:lstStyle/>
                    <a:p>
                      <a:pPr marL="0" marR="0" algn="l">
                        <a:lnSpc>
                          <a:spcPct val="150000"/>
                        </a:lnSpc>
                        <a:spcBef>
                          <a:spcPts val="0"/>
                        </a:spcBef>
                        <a:spcAft>
                          <a:spcPts val="0"/>
                        </a:spcAft>
                      </a:pPr>
                      <a:r>
                        <a:rPr lang="en-US" sz="1600" dirty="0">
                          <a:effectLst/>
                        </a:rPr>
                        <a:t>2(1.23)</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lumMod val="85000"/>
                      </a:schemeClr>
                    </a:solidFill>
                  </a:tcPr>
                </a:tc>
                <a:extLst>
                  <a:ext uri="{0D108BD9-81ED-4DB2-BD59-A6C34878D82A}">
                    <a16:rowId xmlns:a16="http://schemas.microsoft.com/office/drawing/2014/main" val="3436404213"/>
                  </a:ext>
                </a:extLst>
              </a:tr>
              <a:tr h="340229">
                <a:tc>
                  <a:txBody>
                    <a:bodyPr/>
                    <a:lstStyle/>
                    <a:p>
                      <a:pPr marL="0" marR="0" algn="l">
                        <a:lnSpc>
                          <a:spcPct val="150000"/>
                        </a:lnSpc>
                        <a:spcBef>
                          <a:spcPts val="0"/>
                        </a:spcBef>
                        <a:spcAft>
                          <a:spcPts val="0"/>
                        </a:spcAft>
                      </a:pPr>
                      <a:r>
                        <a:rPr lang="en-US" sz="1600" dirty="0">
                          <a:effectLst/>
                        </a:rPr>
                        <a:t> </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solidFill>
                  </a:tcPr>
                </a:tc>
                <a:tc>
                  <a:txBody>
                    <a:bodyPr/>
                    <a:lstStyle/>
                    <a:p>
                      <a:pPr marL="0" marR="0" algn="l">
                        <a:lnSpc>
                          <a:spcPct val="150000"/>
                        </a:lnSpc>
                        <a:spcBef>
                          <a:spcPts val="0"/>
                        </a:spcBef>
                        <a:spcAft>
                          <a:spcPts val="0"/>
                        </a:spcAft>
                      </a:pPr>
                      <a:r>
                        <a:rPr lang="en-US" sz="1600" dirty="0">
                          <a:effectLst/>
                        </a:rPr>
                        <a:t>Others</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solidFill>
                  </a:tcPr>
                </a:tc>
                <a:tc>
                  <a:txBody>
                    <a:bodyPr/>
                    <a:lstStyle/>
                    <a:p>
                      <a:pPr marL="0" marR="0" algn="l">
                        <a:lnSpc>
                          <a:spcPct val="150000"/>
                        </a:lnSpc>
                        <a:spcBef>
                          <a:spcPts val="0"/>
                        </a:spcBef>
                        <a:spcAft>
                          <a:spcPts val="0"/>
                        </a:spcAft>
                      </a:pPr>
                      <a:r>
                        <a:rPr lang="en-US" sz="1600" dirty="0">
                          <a:effectLst/>
                        </a:rPr>
                        <a:t>3(1.85)</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solidFill>
                  </a:tcPr>
                </a:tc>
                <a:extLst>
                  <a:ext uri="{0D108BD9-81ED-4DB2-BD59-A6C34878D82A}">
                    <a16:rowId xmlns:a16="http://schemas.microsoft.com/office/drawing/2014/main" val="4129217755"/>
                  </a:ext>
                </a:extLst>
              </a:tr>
              <a:tr h="340229">
                <a:tc>
                  <a:txBody>
                    <a:bodyPr/>
                    <a:lstStyle/>
                    <a:p>
                      <a:pPr marL="0" marR="0" algn="l">
                        <a:lnSpc>
                          <a:spcPct val="150000"/>
                        </a:lnSpc>
                        <a:spcBef>
                          <a:spcPts val="0"/>
                        </a:spcBef>
                        <a:spcAft>
                          <a:spcPts val="0"/>
                        </a:spcAft>
                      </a:pPr>
                      <a:r>
                        <a:rPr lang="en-US" sz="1600" dirty="0">
                          <a:effectLst/>
                        </a:rPr>
                        <a:t>                                        No</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lumMod val="85000"/>
                      </a:schemeClr>
                    </a:solidFill>
                  </a:tcPr>
                </a:tc>
                <a:tc>
                  <a:txBody>
                    <a:bodyPr/>
                    <a:lstStyle/>
                    <a:p>
                      <a:pPr marL="0" marR="0" algn="l">
                        <a:lnSpc>
                          <a:spcPct val="150000"/>
                        </a:lnSpc>
                        <a:spcBef>
                          <a:spcPts val="0"/>
                        </a:spcBef>
                        <a:spcAft>
                          <a:spcPts val="0"/>
                        </a:spcAft>
                      </a:pPr>
                      <a:r>
                        <a:rPr lang="en-US" sz="1600" dirty="0">
                          <a:effectLst/>
                        </a:rPr>
                        <a:t> </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lumMod val="85000"/>
                      </a:schemeClr>
                    </a:solidFill>
                  </a:tcPr>
                </a:tc>
                <a:tc>
                  <a:txBody>
                    <a:bodyPr/>
                    <a:lstStyle/>
                    <a:p>
                      <a:pPr marL="0" marR="0" algn="l">
                        <a:lnSpc>
                          <a:spcPct val="150000"/>
                        </a:lnSpc>
                        <a:spcBef>
                          <a:spcPts val="0"/>
                        </a:spcBef>
                        <a:spcAft>
                          <a:spcPts val="0"/>
                        </a:spcAft>
                      </a:pPr>
                      <a:r>
                        <a:rPr lang="en-US" sz="1600" dirty="0">
                          <a:effectLst/>
                        </a:rPr>
                        <a:t>156(49.05)</a:t>
                      </a:r>
                      <a:endParaRPr lang="en-US" sz="16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1" marR="51431" marT="0" marB="0">
                    <a:solidFill>
                      <a:schemeClr val="bg1">
                        <a:lumMod val="85000"/>
                      </a:schemeClr>
                    </a:solidFill>
                  </a:tcPr>
                </a:tc>
                <a:extLst>
                  <a:ext uri="{0D108BD9-81ED-4DB2-BD59-A6C34878D82A}">
                    <a16:rowId xmlns:a16="http://schemas.microsoft.com/office/drawing/2014/main" val="2041243328"/>
                  </a:ext>
                </a:extLst>
              </a:tr>
            </a:tbl>
          </a:graphicData>
        </a:graphic>
      </p:graphicFrame>
      <p:pic>
        <p:nvPicPr>
          <p:cNvPr id="6" name="Picture 2">
            <a:extLst>
              <a:ext uri="{FF2B5EF4-FFF2-40B4-BE49-F238E27FC236}">
                <a16:creationId xmlns:a16="http://schemas.microsoft.com/office/drawing/2014/main" id="{F4B1CF58-AA12-4270-BD66-7DFB298A8B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9179" y="1531286"/>
            <a:ext cx="986726" cy="52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extLst>
              <a:ext uri="{FF2B5EF4-FFF2-40B4-BE49-F238E27FC236}">
                <a16:creationId xmlns:a16="http://schemas.microsoft.com/office/drawing/2014/main" id="{4CC5E32C-1443-46ED-B0A0-8234705C65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8935" y="2987023"/>
            <a:ext cx="1208868" cy="52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BE86A72F-D734-44C8-86E0-BECF16D436DA}"/>
              </a:ext>
            </a:extLst>
          </p:cNvPr>
          <p:cNvSpPr/>
          <p:nvPr/>
        </p:nvSpPr>
        <p:spPr>
          <a:xfrm>
            <a:off x="4246403" y="4203757"/>
            <a:ext cx="3581400" cy="6501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9579346C-B1E3-4519-B9BE-9216E4488E10}"/>
              </a:ext>
            </a:extLst>
          </p:cNvPr>
          <p:cNvCxnSpPr/>
          <p:nvPr/>
        </p:nvCxnSpPr>
        <p:spPr>
          <a:xfrm flipH="1">
            <a:off x="7684576" y="3964786"/>
            <a:ext cx="757237"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357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6A7C8C-F0F3-42E1-858D-A32D4F843E42}"/>
              </a:ext>
            </a:extLst>
          </p:cNvPr>
          <p:cNvGraphicFramePr>
            <a:graphicFrameLocks noGrp="1"/>
          </p:cNvGraphicFramePr>
          <p:nvPr>
            <p:ph idx="1"/>
            <p:extLst>
              <p:ext uri="{D42A27DB-BD31-4B8C-83A1-F6EECF244321}">
                <p14:modId xmlns:p14="http://schemas.microsoft.com/office/powerpoint/2010/main" val="1092129187"/>
              </p:ext>
            </p:extLst>
          </p:nvPr>
        </p:nvGraphicFramePr>
        <p:xfrm>
          <a:off x="410835" y="869678"/>
          <a:ext cx="9562454" cy="1579055"/>
        </p:xfrm>
        <a:graphic>
          <a:graphicData uri="http://schemas.openxmlformats.org/drawingml/2006/table">
            <a:tbl>
              <a:tblPr firstRow="1" firstCol="1" bandRow="1">
                <a:tableStyleId>{9D7B26C5-4107-4FEC-AEDC-1716B250A1EF}</a:tableStyleId>
              </a:tblPr>
              <a:tblGrid>
                <a:gridCol w="3882500">
                  <a:extLst>
                    <a:ext uri="{9D8B030D-6E8A-4147-A177-3AD203B41FA5}">
                      <a16:colId xmlns:a16="http://schemas.microsoft.com/office/drawing/2014/main" val="3542406646"/>
                    </a:ext>
                  </a:extLst>
                </a:gridCol>
                <a:gridCol w="2517434">
                  <a:extLst>
                    <a:ext uri="{9D8B030D-6E8A-4147-A177-3AD203B41FA5}">
                      <a16:colId xmlns:a16="http://schemas.microsoft.com/office/drawing/2014/main" val="1768337554"/>
                    </a:ext>
                  </a:extLst>
                </a:gridCol>
                <a:gridCol w="3162520">
                  <a:extLst>
                    <a:ext uri="{9D8B030D-6E8A-4147-A177-3AD203B41FA5}">
                      <a16:colId xmlns:a16="http://schemas.microsoft.com/office/drawing/2014/main" val="1012241909"/>
                    </a:ext>
                  </a:extLst>
                </a:gridCol>
              </a:tblGrid>
              <a:tr h="484009">
                <a:tc gridSpan="3">
                  <a:txBody>
                    <a:bodyPr/>
                    <a:lstStyle/>
                    <a:p>
                      <a:pPr marL="0" marR="0" algn="l">
                        <a:lnSpc>
                          <a:spcPct val="150000"/>
                        </a:lnSpc>
                        <a:spcBef>
                          <a:spcPts val="0"/>
                        </a:spcBef>
                        <a:spcAft>
                          <a:spcPts val="0"/>
                        </a:spcAft>
                      </a:pPr>
                      <a:r>
                        <a:rPr lang="en-US" sz="2000" dirty="0">
                          <a:effectLst/>
                        </a:rPr>
                        <a:t>Time taken to initiate second line </a:t>
                      </a:r>
                      <a:r>
                        <a:rPr lang="en-US" sz="2000" dirty="0" smtClean="0">
                          <a:effectLst/>
                        </a:rPr>
                        <a:t>medication                             n(%)</a:t>
                      </a: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l">
                        <a:lnSpc>
                          <a:spcPct val="150000"/>
                        </a:lnSpc>
                        <a:spcBef>
                          <a:spcPts val="0"/>
                        </a:spcBef>
                        <a:spcAft>
                          <a:spcPts val="0"/>
                        </a:spcAft>
                      </a:pP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l">
                        <a:lnSpc>
                          <a:spcPct val="150000"/>
                        </a:lnSpc>
                        <a:spcBef>
                          <a:spcPts val="0"/>
                        </a:spcBef>
                        <a:spcAft>
                          <a:spcPts val="0"/>
                        </a:spcAft>
                      </a:pP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4903980"/>
                  </a:ext>
                </a:extLst>
              </a:tr>
              <a:tr h="547523">
                <a:tc>
                  <a:txBody>
                    <a:bodyPr/>
                    <a:lstStyle/>
                    <a:p>
                      <a:pPr marL="0" marR="0" algn="l">
                        <a:lnSpc>
                          <a:spcPct val="150000"/>
                        </a:lnSpc>
                        <a:spcBef>
                          <a:spcPts val="0"/>
                        </a:spcBef>
                        <a:spcAft>
                          <a:spcPts val="0"/>
                        </a:spcAft>
                      </a:pPr>
                      <a:r>
                        <a:rPr lang="en-US" sz="2000" dirty="0">
                          <a:effectLst/>
                        </a:rPr>
                        <a:t>                          </a:t>
                      </a:r>
                      <a:r>
                        <a:rPr lang="en-US" sz="2000" u="sng" dirty="0">
                          <a:effectLst/>
                        </a:rPr>
                        <a:t>&lt;</a:t>
                      </a:r>
                      <a:r>
                        <a:rPr lang="en-US" sz="2000" dirty="0">
                          <a:effectLst/>
                        </a:rPr>
                        <a:t>4 weeks</a:t>
                      </a: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effectLst/>
                        </a:rPr>
                        <a:t> </a:t>
                      </a: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effectLst/>
                        </a:rPr>
                        <a:t>26(36.1)</a:t>
                      </a: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6916968"/>
                  </a:ext>
                </a:extLst>
              </a:tr>
              <a:tr h="547523">
                <a:tc>
                  <a:txBody>
                    <a:bodyPr/>
                    <a:lstStyle/>
                    <a:p>
                      <a:pPr marL="0" marR="0" algn="l">
                        <a:lnSpc>
                          <a:spcPct val="150000"/>
                        </a:lnSpc>
                        <a:spcBef>
                          <a:spcPts val="0"/>
                        </a:spcBef>
                        <a:spcAft>
                          <a:spcPts val="0"/>
                        </a:spcAft>
                      </a:pPr>
                      <a:r>
                        <a:rPr lang="en-US" sz="2000" dirty="0">
                          <a:effectLst/>
                        </a:rPr>
                        <a:t>                         </a:t>
                      </a:r>
                      <a:r>
                        <a:rPr lang="en-US" sz="2000" u="sng" dirty="0">
                          <a:effectLst/>
                        </a:rPr>
                        <a:t>&gt;</a:t>
                      </a:r>
                      <a:r>
                        <a:rPr lang="en-US" sz="2000" dirty="0">
                          <a:effectLst/>
                        </a:rPr>
                        <a:t>5weeks</a:t>
                      </a: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effectLst/>
                        </a:rPr>
                        <a:t> </a:t>
                      </a: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2000" dirty="0">
                          <a:effectLst/>
                        </a:rPr>
                        <a:t>46(63.8)</a:t>
                      </a:r>
                      <a:endParaRPr lang="en-US" sz="20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1969562"/>
                  </a:ext>
                </a:extLst>
              </a:tr>
            </a:tbl>
          </a:graphicData>
        </a:graphic>
      </p:graphicFrame>
      <p:sp>
        <p:nvSpPr>
          <p:cNvPr id="5" name="Rectangle 4">
            <a:extLst>
              <a:ext uri="{FF2B5EF4-FFF2-40B4-BE49-F238E27FC236}">
                <a16:creationId xmlns:a16="http://schemas.microsoft.com/office/drawing/2014/main" id="{AA47060D-E91B-41DF-8E57-3075F027755E}"/>
              </a:ext>
            </a:extLst>
          </p:cNvPr>
          <p:cNvSpPr/>
          <p:nvPr/>
        </p:nvSpPr>
        <p:spPr>
          <a:xfrm>
            <a:off x="-1" y="176656"/>
            <a:ext cx="11437749" cy="369332"/>
          </a:xfrm>
          <a:prstGeom prst="rect">
            <a:avLst/>
          </a:prstGeom>
        </p:spPr>
        <p:txBody>
          <a:bodyPr wrap="square">
            <a:spAutoFit/>
          </a:bodyPr>
          <a:lstStyle/>
          <a:p>
            <a:r>
              <a:rPr lang="en-US" b="1"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Table 3:- </a:t>
            </a:r>
            <a:r>
              <a:rPr lang="en-US" dirty="0">
                <a:latin typeface="Times New Roman" panose="02020603050405020304" pitchFamily="18" charset="0"/>
                <a:ea typeface="Calibri" panose="020F0502020204030204" pitchFamily="34" charset="0"/>
                <a:cs typeface="Times New Roman" panose="02020603050405020304" pitchFamily="18" charset="0"/>
              </a:rPr>
              <a:t>Follow-up data of HIV infected children in HIV Clinics at </a:t>
            </a:r>
            <a:r>
              <a:rPr lang="en-US" dirty="0" err="1">
                <a:latin typeface="Times New Roman" panose="02020603050405020304" pitchFamily="18" charset="0"/>
                <a:ea typeface="Calibri" panose="020F0502020204030204" pitchFamily="34" charset="0"/>
                <a:cs typeface="Times New Roman" panose="02020603050405020304" pitchFamily="18" charset="0"/>
              </a:rPr>
              <a:t>Tikur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Anbessa</a:t>
            </a:r>
            <a:r>
              <a:rPr lang="en-US" dirty="0">
                <a:latin typeface="Times New Roman" panose="02020603050405020304" pitchFamily="18" charset="0"/>
                <a:ea typeface="Calibri" panose="020F0502020204030204" pitchFamily="34" charset="0"/>
                <a:cs typeface="Times New Roman" panose="02020603050405020304" pitchFamily="18" charset="0"/>
              </a:rPr>
              <a:t> Specialized Hospital………</a:t>
            </a:r>
            <a:r>
              <a:rPr lang="en-US" dirty="0" err="1">
                <a:latin typeface="Times New Roman" panose="02020603050405020304" pitchFamily="18" charset="0"/>
                <a:ea typeface="Calibri" panose="020F0502020204030204" pitchFamily="34" charset="0"/>
                <a:cs typeface="Times New Roman" panose="02020603050405020304" pitchFamily="18" charset="0"/>
              </a:rPr>
              <a:t>Con’t</a:t>
            </a:r>
            <a:r>
              <a:rPr lang="en-US" dirty="0">
                <a:latin typeface="Times New Roman" panose="02020603050405020304" pitchFamily="18" charset="0"/>
                <a:ea typeface="Calibri" panose="020F0502020204030204" pitchFamily="34" charset="0"/>
                <a:cs typeface="Times New Roman" panose="02020603050405020304" pitchFamily="18" charset="0"/>
              </a:rPr>
              <a:t> (1)</a:t>
            </a:r>
            <a:endParaRPr lang="en-US" dirty="0"/>
          </a:p>
        </p:txBody>
      </p:sp>
      <p:graphicFrame>
        <p:nvGraphicFramePr>
          <p:cNvPr id="6" name="Table 5">
            <a:extLst>
              <a:ext uri="{FF2B5EF4-FFF2-40B4-BE49-F238E27FC236}">
                <a16:creationId xmlns:a16="http://schemas.microsoft.com/office/drawing/2014/main" id="{0CF36C0C-A566-4FC7-91FF-4AC6372F55C2}"/>
              </a:ext>
            </a:extLst>
          </p:cNvPr>
          <p:cNvGraphicFramePr>
            <a:graphicFrameLocks noGrp="1"/>
          </p:cNvGraphicFramePr>
          <p:nvPr>
            <p:extLst>
              <p:ext uri="{D42A27DB-BD31-4B8C-83A1-F6EECF244321}">
                <p14:modId xmlns:p14="http://schemas.microsoft.com/office/powerpoint/2010/main" val="3949370987"/>
              </p:ext>
            </p:extLst>
          </p:nvPr>
        </p:nvGraphicFramePr>
        <p:xfrm>
          <a:off x="410835" y="2402237"/>
          <a:ext cx="9562454" cy="3923274"/>
        </p:xfrm>
        <a:graphic>
          <a:graphicData uri="http://schemas.openxmlformats.org/drawingml/2006/table">
            <a:tbl>
              <a:tblPr firstRow="1" firstCol="1" bandRow="1">
                <a:tableStyleId>{9D7B26C5-4107-4FEC-AEDC-1716B250A1EF}</a:tableStyleId>
              </a:tblPr>
              <a:tblGrid>
                <a:gridCol w="4101106">
                  <a:extLst>
                    <a:ext uri="{9D8B030D-6E8A-4147-A177-3AD203B41FA5}">
                      <a16:colId xmlns:a16="http://schemas.microsoft.com/office/drawing/2014/main" val="1263053579"/>
                    </a:ext>
                  </a:extLst>
                </a:gridCol>
                <a:gridCol w="1893181">
                  <a:extLst>
                    <a:ext uri="{9D8B030D-6E8A-4147-A177-3AD203B41FA5}">
                      <a16:colId xmlns:a16="http://schemas.microsoft.com/office/drawing/2014/main" val="1079826686"/>
                    </a:ext>
                  </a:extLst>
                </a:gridCol>
                <a:gridCol w="3568167">
                  <a:extLst>
                    <a:ext uri="{9D8B030D-6E8A-4147-A177-3AD203B41FA5}">
                      <a16:colId xmlns:a16="http://schemas.microsoft.com/office/drawing/2014/main" val="2102393784"/>
                    </a:ext>
                  </a:extLst>
                </a:gridCol>
              </a:tblGrid>
              <a:tr h="631434">
                <a:tc>
                  <a:txBody>
                    <a:bodyPr/>
                    <a:lstStyle/>
                    <a:p>
                      <a:pPr marL="0" marR="0" algn="l">
                        <a:lnSpc>
                          <a:spcPct val="150000"/>
                        </a:lnSpc>
                        <a:spcBef>
                          <a:spcPts val="0"/>
                        </a:spcBef>
                        <a:spcAft>
                          <a:spcPts val="0"/>
                        </a:spcAft>
                      </a:pPr>
                      <a:r>
                        <a:rPr lang="en-US" sz="1800" dirty="0">
                          <a:effectLst/>
                        </a:rPr>
                        <a:t>Adherence status of past 6 month</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2769843"/>
                  </a:ext>
                </a:extLst>
              </a:tr>
              <a:tr h="369332">
                <a:tc>
                  <a:txBody>
                    <a:bodyPr/>
                    <a:lstStyle/>
                    <a:p>
                      <a:pPr marL="0" marR="0" algn="l">
                        <a:lnSpc>
                          <a:spcPct val="150000"/>
                        </a:lnSpc>
                        <a:spcBef>
                          <a:spcPts val="0"/>
                        </a:spcBef>
                        <a:spcAft>
                          <a:spcPts val="0"/>
                        </a:spcAft>
                      </a:pPr>
                      <a:r>
                        <a:rPr lang="en-US" sz="1800" dirty="0">
                          <a:effectLst/>
                        </a:rPr>
                        <a:t>                       Good</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269(84.5)</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565842"/>
                  </a:ext>
                </a:extLst>
              </a:tr>
              <a:tr h="369332">
                <a:tc>
                  <a:txBody>
                    <a:bodyPr/>
                    <a:lstStyle/>
                    <a:p>
                      <a:pPr marL="0" marR="0" algn="l">
                        <a:lnSpc>
                          <a:spcPct val="150000"/>
                        </a:lnSpc>
                        <a:spcBef>
                          <a:spcPts val="0"/>
                        </a:spcBef>
                        <a:spcAft>
                          <a:spcPts val="0"/>
                        </a:spcAft>
                      </a:pPr>
                      <a:r>
                        <a:rPr lang="en-US" sz="1800" dirty="0">
                          <a:effectLst/>
                        </a:rPr>
                        <a:t>                       Fair</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37(11.6)</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0262637"/>
                  </a:ext>
                </a:extLst>
              </a:tr>
              <a:tr h="369332">
                <a:tc>
                  <a:txBody>
                    <a:bodyPr/>
                    <a:lstStyle/>
                    <a:p>
                      <a:pPr marL="0" marR="0" algn="l">
                        <a:lnSpc>
                          <a:spcPct val="150000"/>
                        </a:lnSpc>
                        <a:spcBef>
                          <a:spcPts val="0"/>
                        </a:spcBef>
                        <a:spcAft>
                          <a:spcPts val="0"/>
                        </a:spcAft>
                      </a:pPr>
                      <a:r>
                        <a:rPr lang="en-US" sz="1800">
                          <a:effectLst/>
                        </a:rPr>
                        <a:t>                       Poor</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a:effectLst/>
                        </a:rPr>
                        <a:t>12(3.7)</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3565541"/>
                  </a:ext>
                </a:extLst>
              </a:tr>
              <a:tr h="369332">
                <a:tc>
                  <a:txBody>
                    <a:bodyPr/>
                    <a:lstStyle/>
                    <a:p>
                      <a:pPr marL="0" marR="0" algn="l">
                        <a:lnSpc>
                          <a:spcPct val="150000"/>
                        </a:lnSpc>
                        <a:spcBef>
                          <a:spcPts val="0"/>
                        </a:spcBef>
                        <a:spcAft>
                          <a:spcPts val="0"/>
                        </a:spcAft>
                      </a:pPr>
                      <a:r>
                        <a:rPr lang="en-US" sz="1800" dirty="0">
                          <a:effectLst/>
                        </a:rPr>
                        <a:t>WHO T stage</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3497923"/>
                  </a:ext>
                </a:extLst>
              </a:tr>
              <a:tr h="369332">
                <a:tc>
                  <a:txBody>
                    <a:bodyPr/>
                    <a:lstStyle/>
                    <a:p>
                      <a:pPr marL="0" marR="0" algn="l">
                        <a:lnSpc>
                          <a:spcPct val="150000"/>
                        </a:lnSpc>
                        <a:spcBef>
                          <a:spcPts val="0"/>
                        </a:spcBef>
                        <a:spcAft>
                          <a:spcPts val="0"/>
                        </a:spcAft>
                      </a:pPr>
                      <a:r>
                        <a:rPr lang="en-US" sz="1800" dirty="0">
                          <a:effectLst/>
                        </a:rPr>
                        <a:t>                       T1</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289(90.8)</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0453571"/>
                  </a:ext>
                </a:extLst>
              </a:tr>
              <a:tr h="369332">
                <a:tc>
                  <a:txBody>
                    <a:bodyPr/>
                    <a:lstStyle/>
                    <a:p>
                      <a:pPr marL="0" marR="0" algn="l">
                        <a:lnSpc>
                          <a:spcPct val="150000"/>
                        </a:lnSpc>
                        <a:spcBef>
                          <a:spcPts val="0"/>
                        </a:spcBef>
                        <a:spcAft>
                          <a:spcPts val="0"/>
                        </a:spcAft>
                      </a:pPr>
                      <a:r>
                        <a:rPr lang="en-US" sz="1800">
                          <a:effectLst/>
                        </a:rPr>
                        <a:t>                       T2</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7(2.2)</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8396735"/>
                  </a:ext>
                </a:extLst>
              </a:tr>
              <a:tr h="369332">
                <a:tc>
                  <a:txBody>
                    <a:bodyPr/>
                    <a:lstStyle/>
                    <a:p>
                      <a:pPr marL="0" marR="0" algn="l">
                        <a:lnSpc>
                          <a:spcPct val="150000"/>
                        </a:lnSpc>
                        <a:spcBef>
                          <a:spcPts val="0"/>
                        </a:spcBef>
                        <a:spcAft>
                          <a:spcPts val="0"/>
                        </a:spcAft>
                      </a:pPr>
                      <a:r>
                        <a:rPr lang="en-US" sz="1800" dirty="0">
                          <a:effectLst/>
                        </a:rPr>
                        <a:t>                       T3</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1(0.31)</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2359844"/>
                  </a:ext>
                </a:extLst>
              </a:tr>
              <a:tr h="369332">
                <a:tc>
                  <a:txBody>
                    <a:bodyPr/>
                    <a:lstStyle/>
                    <a:p>
                      <a:pPr marL="0" marR="0" algn="l">
                        <a:lnSpc>
                          <a:spcPct val="150000"/>
                        </a:lnSpc>
                        <a:spcBef>
                          <a:spcPts val="0"/>
                        </a:spcBef>
                        <a:spcAft>
                          <a:spcPts val="0"/>
                        </a:spcAft>
                      </a:pPr>
                      <a:r>
                        <a:rPr lang="en-US" sz="1800">
                          <a:effectLst/>
                        </a:rPr>
                        <a:t>                       T4</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pPr>
                      <a:r>
                        <a:rPr lang="en-US" sz="1800" dirty="0">
                          <a:effectLst/>
                        </a:rPr>
                        <a:t>21(6.6)</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5558983"/>
                  </a:ext>
                </a:extLst>
              </a:tr>
            </a:tbl>
          </a:graphicData>
        </a:graphic>
      </p:graphicFrame>
      <p:pic>
        <p:nvPicPr>
          <p:cNvPr id="7" name="Picture 2">
            <a:extLst>
              <a:ext uri="{FF2B5EF4-FFF2-40B4-BE49-F238E27FC236}">
                <a16:creationId xmlns:a16="http://schemas.microsoft.com/office/drawing/2014/main" id="{39484909-E875-4CD0-A1B1-120F9312B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3423" y="1962536"/>
            <a:ext cx="1208868" cy="52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a:extLst>
              <a:ext uri="{FF2B5EF4-FFF2-40B4-BE49-F238E27FC236}">
                <a16:creationId xmlns:a16="http://schemas.microsoft.com/office/drawing/2014/main" id="{1809E332-D52F-4918-B46C-6CDC26CB1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7145" y="3037668"/>
            <a:ext cx="1208868" cy="52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a:extLst>
              <a:ext uri="{FF2B5EF4-FFF2-40B4-BE49-F238E27FC236}">
                <a16:creationId xmlns:a16="http://schemas.microsoft.com/office/drawing/2014/main" id="{AE476BDD-6E87-4C78-BB0D-D6FEBAEAA376}"/>
              </a:ext>
            </a:extLst>
          </p:cNvPr>
          <p:cNvSpPr/>
          <p:nvPr/>
        </p:nvSpPr>
        <p:spPr>
          <a:xfrm>
            <a:off x="6041755" y="4680489"/>
            <a:ext cx="1699648" cy="83336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6029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1A01A0-19BC-454A-9A4B-D25B6B1A4428}"/>
              </a:ext>
            </a:extLst>
          </p:cNvPr>
          <p:cNvSpPr/>
          <p:nvPr/>
        </p:nvSpPr>
        <p:spPr>
          <a:xfrm>
            <a:off x="647699" y="269236"/>
            <a:ext cx="10883899" cy="729430"/>
          </a:xfrm>
          <a:prstGeom prst="rect">
            <a:avLst/>
          </a:prstGeom>
          <a:solidFill>
            <a:schemeClr val="accent6">
              <a:lumMod val="20000"/>
              <a:lumOff val="80000"/>
            </a:schemeClr>
          </a:solidFill>
        </p:spPr>
        <p:txBody>
          <a:bodyPr wrap="square">
            <a:spAutoFit/>
          </a:bodyPr>
          <a:lstStyle/>
          <a:p>
            <a:pPr>
              <a:lnSpc>
                <a:spcPct val="115000"/>
              </a:lnSpc>
              <a:spcAft>
                <a:spcPts val="10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Table4 :- Predicting factors of treatment failure in HIV infected children that received treatment in HIV Clinics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Tikur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Anbessa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Specialized Hospital; Ethiopia from </a:t>
            </a:r>
            <a:r>
              <a:rPr lang="en-US" dirty="0">
                <a:latin typeface="Times New Roman" panose="02020603050405020304" pitchFamily="18" charset="0"/>
                <a:cs typeface="Times New Roman" panose="02020603050405020304" pitchFamily="18" charset="0"/>
              </a:rPr>
              <a:t> February 2003 to May 2018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318)</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16459F4-F8B4-4276-B994-161180FF1B09}"/>
              </a:ext>
            </a:extLst>
          </p:cNvPr>
          <p:cNvGraphicFramePr>
            <a:graphicFrameLocks noGrp="1"/>
          </p:cNvGraphicFramePr>
          <p:nvPr/>
        </p:nvGraphicFramePr>
        <p:xfrm>
          <a:off x="647700" y="998667"/>
          <a:ext cx="10883899" cy="4663440"/>
        </p:xfrm>
        <a:graphic>
          <a:graphicData uri="http://schemas.openxmlformats.org/drawingml/2006/table">
            <a:tbl>
              <a:tblPr firstRow="1" firstCol="1" bandRow="1">
                <a:tableStyleId>{5C22544A-7EE6-4342-B048-85BDC9FD1C3A}</a:tableStyleId>
              </a:tblPr>
              <a:tblGrid>
                <a:gridCol w="2527300">
                  <a:extLst>
                    <a:ext uri="{9D8B030D-6E8A-4147-A177-3AD203B41FA5}">
                      <a16:colId xmlns:a16="http://schemas.microsoft.com/office/drawing/2014/main" val="2181957853"/>
                    </a:ext>
                  </a:extLst>
                </a:gridCol>
                <a:gridCol w="1638300">
                  <a:extLst>
                    <a:ext uri="{9D8B030D-6E8A-4147-A177-3AD203B41FA5}">
                      <a16:colId xmlns:a16="http://schemas.microsoft.com/office/drawing/2014/main" val="2140537272"/>
                    </a:ext>
                  </a:extLst>
                </a:gridCol>
                <a:gridCol w="1676400">
                  <a:extLst>
                    <a:ext uri="{9D8B030D-6E8A-4147-A177-3AD203B41FA5}">
                      <a16:colId xmlns:a16="http://schemas.microsoft.com/office/drawing/2014/main" val="647156880"/>
                    </a:ext>
                  </a:extLst>
                </a:gridCol>
                <a:gridCol w="2057400">
                  <a:extLst>
                    <a:ext uri="{9D8B030D-6E8A-4147-A177-3AD203B41FA5}">
                      <a16:colId xmlns:a16="http://schemas.microsoft.com/office/drawing/2014/main" val="1778041876"/>
                    </a:ext>
                  </a:extLst>
                </a:gridCol>
                <a:gridCol w="2984499">
                  <a:extLst>
                    <a:ext uri="{9D8B030D-6E8A-4147-A177-3AD203B41FA5}">
                      <a16:colId xmlns:a16="http://schemas.microsoft.com/office/drawing/2014/main" val="1782021589"/>
                    </a:ext>
                  </a:extLst>
                </a:gridCol>
              </a:tblGrid>
              <a:tr h="474205">
                <a:tc>
                  <a:txBody>
                    <a:bodyPr/>
                    <a:lstStyle/>
                    <a:p>
                      <a:pPr marL="0" marR="0" algn="l">
                        <a:lnSpc>
                          <a:spcPct val="100000"/>
                        </a:lnSpc>
                        <a:spcBef>
                          <a:spcPts val="0"/>
                        </a:spcBef>
                        <a:spcAft>
                          <a:spcPts val="0"/>
                        </a:spcAft>
                      </a:pPr>
                      <a:r>
                        <a:rPr lang="en-US" sz="1800" dirty="0">
                          <a:effectLst/>
                        </a:rPr>
                        <a:t>Independent variable</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00000"/>
                        </a:lnSpc>
                        <a:spcBef>
                          <a:spcPts val="0"/>
                        </a:spcBef>
                        <a:spcAft>
                          <a:spcPts val="0"/>
                        </a:spcAft>
                      </a:pPr>
                      <a:r>
                        <a:rPr lang="en-US" sz="1800" dirty="0">
                          <a:effectLst/>
                        </a:rPr>
                        <a:t>Treatment </a:t>
                      </a:r>
                    </a:p>
                    <a:p>
                      <a:pPr marL="0" marR="0" algn="l">
                        <a:lnSpc>
                          <a:spcPct val="100000"/>
                        </a:lnSpc>
                        <a:spcBef>
                          <a:spcPts val="0"/>
                        </a:spcBef>
                        <a:spcAft>
                          <a:spcPts val="0"/>
                        </a:spcAft>
                      </a:pPr>
                      <a:r>
                        <a:rPr lang="en-US" sz="1800" dirty="0">
                          <a:effectLst/>
                        </a:rPr>
                        <a:t>Failure (%)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00000"/>
                        </a:lnSpc>
                        <a:spcBef>
                          <a:spcPts val="0"/>
                        </a:spcBef>
                        <a:spcAft>
                          <a:spcPts val="0"/>
                        </a:spcAft>
                      </a:pPr>
                      <a:r>
                        <a:rPr lang="en-US" sz="1800" dirty="0">
                          <a:effectLst/>
                        </a:rPr>
                        <a:t>Treatment </a:t>
                      </a:r>
                    </a:p>
                    <a:p>
                      <a:pPr marL="0" marR="0" algn="l">
                        <a:lnSpc>
                          <a:spcPct val="100000"/>
                        </a:lnSpc>
                        <a:spcBef>
                          <a:spcPts val="0"/>
                        </a:spcBef>
                        <a:spcAft>
                          <a:spcPts val="0"/>
                        </a:spcAft>
                      </a:pPr>
                      <a:r>
                        <a:rPr lang="en-US" sz="1800" dirty="0">
                          <a:effectLst/>
                        </a:rPr>
                        <a:t>Success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00000"/>
                        </a:lnSpc>
                        <a:spcBef>
                          <a:spcPts val="0"/>
                        </a:spcBef>
                        <a:spcAft>
                          <a:spcPts val="0"/>
                        </a:spcAft>
                      </a:pPr>
                      <a:r>
                        <a:rPr lang="en-US" sz="1800" dirty="0">
                          <a:effectLst/>
                        </a:rPr>
                        <a:t>Odds Ratio </a:t>
                      </a:r>
                    </a:p>
                    <a:p>
                      <a:pPr marL="0" marR="0" algn="l">
                        <a:lnSpc>
                          <a:spcPct val="100000"/>
                        </a:lnSpc>
                        <a:spcBef>
                          <a:spcPts val="0"/>
                        </a:spcBef>
                        <a:spcAft>
                          <a:spcPts val="0"/>
                        </a:spcAft>
                      </a:pPr>
                      <a:r>
                        <a:rPr lang="en-US" sz="1800" dirty="0">
                          <a:effectLst/>
                        </a:rPr>
                        <a:t>(95% CI)</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00000"/>
                        </a:lnSpc>
                        <a:spcBef>
                          <a:spcPts val="0"/>
                        </a:spcBef>
                        <a:spcAft>
                          <a:spcPts val="0"/>
                        </a:spcAft>
                      </a:pPr>
                      <a:r>
                        <a:rPr lang="en-US" sz="1800" dirty="0">
                          <a:effectLst/>
                        </a:rPr>
                        <a:t>Adjusted Odds Ratio</a:t>
                      </a:r>
                    </a:p>
                    <a:p>
                      <a:pPr marL="0" marR="0" algn="l">
                        <a:lnSpc>
                          <a:spcPct val="100000"/>
                        </a:lnSpc>
                        <a:spcBef>
                          <a:spcPts val="0"/>
                        </a:spcBef>
                        <a:spcAft>
                          <a:spcPts val="0"/>
                        </a:spcAft>
                      </a:pPr>
                      <a:r>
                        <a:rPr lang="en-US" sz="1800" dirty="0">
                          <a:effectLst/>
                        </a:rPr>
                        <a:t> (95%CI)**</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extLst>
                  <a:ext uri="{0D108BD9-81ED-4DB2-BD59-A6C34878D82A}">
                    <a16:rowId xmlns:a16="http://schemas.microsoft.com/office/drawing/2014/main" val="1020206833"/>
                  </a:ext>
                </a:extLst>
              </a:tr>
              <a:tr h="237102">
                <a:tc>
                  <a:txBody>
                    <a:bodyPr/>
                    <a:lstStyle/>
                    <a:p>
                      <a:pPr marL="0" marR="0" algn="l">
                        <a:lnSpc>
                          <a:spcPct val="150000"/>
                        </a:lnSpc>
                        <a:spcBef>
                          <a:spcPts val="0"/>
                        </a:spcBef>
                        <a:spcAft>
                          <a:spcPts val="0"/>
                        </a:spcAft>
                      </a:pPr>
                      <a:r>
                        <a:rPr lang="en-US" sz="1800">
                          <a:effectLst/>
                        </a:rPr>
                        <a:t>Primary Care Taker</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3465070932"/>
                  </a:ext>
                </a:extLst>
              </a:tr>
              <a:tr h="237102">
                <a:tc>
                  <a:txBody>
                    <a:bodyPr/>
                    <a:lstStyle/>
                    <a:p>
                      <a:pPr marL="0" marR="0" algn="l">
                        <a:lnSpc>
                          <a:spcPct val="150000"/>
                        </a:lnSpc>
                        <a:spcBef>
                          <a:spcPts val="0"/>
                        </a:spcBef>
                        <a:spcAft>
                          <a:spcPts val="0"/>
                        </a:spcAft>
                      </a:pPr>
                      <a:r>
                        <a:rPr lang="en-US" sz="1800">
                          <a:effectLst/>
                        </a:rPr>
                        <a:t>     Both parents</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7(7.14)</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91(92.8)</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1.00</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1102360" indent="211455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35602843"/>
                  </a:ext>
                </a:extLst>
              </a:tr>
              <a:tr h="237102">
                <a:tc>
                  <a:txBody>
                    <a:bodyPr/>
                    <a:lstStyle/>
                    <a:p>
                      <a:pPr marL="0" marR="0" algn="l">
                        <a:lnSpc>
                          <a:spcPct val="150000"/>
                        </a:lnSpc>
                        <a:spcBef>
                          <a:spcPts val="0"/>
                        </a:spcBef>
                        <a:spcAft>
                          <a:spcPts val="0"/>
                        </a:spcAft>
                      </a:pPr>
                      <a:r>
                        <a:rPr lang="en-US" sz="1800">
                          <a:effectLst/>
                        </a:rPr>
                        <a:t>     Other Care takers</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65(29.5)</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155(70.4)</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3.72 (1.61 – 8.61)</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2.72 (1.05 – 7.06)*</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3614703272"/>
                  </a:ext>
                </a:extLst>
              </a:tr>
              <a:tr h="217344">
                <a:tc>
                  <a:txBody>
                    <a:bodyPr/>
                    <a:lstStyle/>
                    <a:p>
                      <a:pPr marL="0" marR="0" algn="l">
                        <a:lnSpc>
                          <a:spcPct val="150000"/>
                        </a:lnSpc>
                        <a:spcBef>
                          <a:spcPts val="0"/>
                        </a:spcBef>
                        <a:spcAft>
                          <a:spcPts val="0"/>
                        </a:spcAft>
                      </a:pPr>
                      <a:r>
                        <a:rPr lang="en-US" sz="1800">
                          <a:effectLst/>
                        </a:rPr>
                        <a:t>Serology of Care Taker</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2350320391"/>
                  </a:ext>
                </a:extLst>
              </a:tr>
              <a:tr h="237102">
                <a:tc>
                  <a:txBody>
                    <a:bodyPr/>
                    <a:lstStyle/>
                    <a:p>
                      <a:pPr marL="0" marR="0" algn="l">
                        <a:lnSpc>
                          <a:spcPct val="150000"/>
                        </a:lnSpc>
                        <a:spcBef>
                          <a:spcPts val="0"/>
                        </a:spcBef>
                        <a:spcAft>
                          <a:spcPts val="0"/>
                        </a:spcAft>
                      </a:pPr>
                      <a:r>
                        <a:rPr lang="en-US" sz="1800">
                          <a:effectLst/>
                        </a:rPr>
                        <a:t>     Positive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32(16.9)</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157(83.06)</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1.00</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1836101501"/>
                  </a:ext>
                </a:extLst>
              </a:tr>
              <a:tr h="256861">
                <a:tc>
                  <a:txBody>
                    <a:bodyPr/>
                    <a:lstStyle/>
                    <a:p>
                      <a:pPr marL="0" marR="0" algn="l">
                        <a:lnSpc>
                          <a:spcPct val="150000"/>
                        </a:lnSpc>
                        <a:spcBef>
                          <a:spcPts val="0"/>
                        </a:spcBef>
                        <a:spcAft>
                          <a:spcPts val="0"/>
                        </a:spcAft>
                      </a:pPr>
                      <a:r>
                        <a:rPr lang="en-US" sz="1800">
                          <a:effectLst/>
                        </a:rPr>
                        <a:t>     Negative</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15(29.41)</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36(70.5)</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2.27 (1.03 – 4.99)</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2.69 (1.03 – 7.03)*</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252340849"/>
                  </a:ext>
                </a:extLst>
              </a:tr>
              <a:tr h="237102">
                <a:tc>
                  <a:txBody>
                    <a:bodyPr/>
                    <a:lstStyle/>
                    <a:p>
                      <a:pPr marL="0" marR="0" algn="l">
                        <a:lnSpc>
                          <a:spcPct val="150000"/>
                        </a:lnSpc>
                        <a:spcBef>
                          <a:spcPts val="0"/>
                        </a:spcBef>
                        <a:spcAft>
                          <a:spcPts val="0"/>
                        </a:spcAft>
                      </a:pPr>
                      <a:r>
                        <a:rPr lang="en-US" sz="1800">
                          <a:effectLst/>
                        </a:rPr>
                        <a:t>     Unknown</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25(32.05)</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53(67.95)</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2.12 (1.05 – 4.27)</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2.26 (0.93 – 5.49)</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2132580107"/>
                  </a:ext>
                </a:extLst>
              </a:tr>
              <a:tr h="237102">
                <a:tc>
                  <a:txBody>
                    <a:bodyPr/>
                    <a:lstStyle/>
                    <a:p>
                      <a:pPr marL="0" marR="0" algn="l">
                        <a:lnSpc>
                          <a:spcPct val="150000"/>
                        </a:lnSpc>
                        <a:spcBef>
                          <a:spcPts val="0"/>
                        </a:spcBef>
                        <a:spcAft>
                          <a:spcPts val="0"/>
                        </a:spcAft>
                      </a:pPr>
                      <a:r>
                        <a:rPr lang="en-US" sz="1800">
                          <a:effectLst/>
                        </a:rPr>
                        <a:t>Disclosure to the Child</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3567321591"/>
                  </a:ext>
                </a:extLst>
              </a:tr>
              <a:tr h="237102">
                <a:tc>
                  <a:txBody>
                    <a:bodyPr/>
                    <a:lstStyle/>
                    <a:p>
                      <a:pPr marL="0" marR="0" algn="l">
                        <a:lnSpc>
                          <a:spcPct val="150000"/>
                        </a:lnSpc>
                        <a:spcBef>
                          <a:spcPts val="0"/>
                        </a:spcBef>
                        <a:spcAft>
                          <a:spcPts val="0"/>
                        </a:spcAft>
                      </a:pPr>
                      <a:r>
                        <a:rPr lang="en-US" sz="1800">
                          <a:effectLst/>
                        </a:rPr>
                        <a:t>     Disclosed</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57(20.2)</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225(79.7)</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1.00</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3502838490"/>
                  </a:ext>
                </a:extLst>
              </a:tr>
              <a:tr h="237102">
                <a:tc>
                  <a:txBody>
                    <a:bodyPr/>
                    <a:lstStyle/>
                    <a:p>
                      <a:pPr marL="0" marR="0" algn="l">
                        <a:lnSpc>
                          <a:spcPct val="150000"/>
                        </a:lnSpc>
                        <a:spcBef>
                          <a:spcPts val="0"/>
                        </a:spcBef>
                        <a:spcAft>
                          <a:spcPts val="0"/>
                        </a:spcAft>
                      </a:pPr>
                      <a:r>
                        <a:rPr lang="en-US" sz="1800">
                          <a:effectLst/>
                        </a:rPr>
                        <a:t>     Not disclosed</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15(41.6)</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21(58.4)</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2.48 (1.09 – 5.65)</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1.41 (0.55 – 3.65)</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2438265949"/>
                  </a:ext>
                </a:extLst>
              </a:tr>
            </a:tbl>
          </a:graphicData>
        </a:graphic>
      </p:graphicFrame>
      <p:sp>
        <p:nvSpPr>
          <p:cNvPr id="6" name="Rectangle 5">
            <a:extLst>
              <a:ext uri="{FF2B5EF4-FFF2-40B4-BE49-F238E27FC236}">
                <a16:creationId xmlns:a16="http://schemas.microsoft.com/office/drawing/2014/main" id="{0BF2861B-6FB5-4CD0-A9EF-89C03C5F7DDF}"/>
              </a:ext>
            </a:extLst>
          </p:cNvPr>
          <p:cNvSpPr/>
          <p:nvPr/>
        </p:nvSpPr>
        <p:spPr>
          <a:xfrm>
            <a:off x="810982" y="5884733"/>
            <a:ext cx="8670643" cy="338554"/>
          </a:xfrm>
          <a:prstGeom prst="rect">
            <a:avLst/>
          </a:prstGeom>
          <a:solidFill>
            <a:srgbClr val="FFFF99"/>
          </a:solidFill>
        </p:spPr>
        <p:txBody>
          <a:bodyPr wrap="square">
            <a:spAutoFit/>
          </a:bodyPr>
          <a:lstStyle/>
          <a:p>
            <a:r>
              <a:rPr lang="en-US" sz="1600" dirty="0">
                <a:latin typeface="SswnfmAdvTTe45e47d2"/>
              </a:rPr>
              <a:t>*- Variables that showed a </a:t>
            </a:r>
            <a:r>
              <a:rPr lang="en-US" sz="1600" dirty="0">
                <a:latin typeface="ChrsrmAdvTT7329fd89.I"/>
              </a:rPr>
              <a:t>p</a:t>
            </a:r>
            <a:r>
              <a:rPr lang="en-US" sz="1600" dirty="0">
                <a:latin typeface="SswnfmAdvTTe45e47d2"/>
              </a:rPr>
              <a:t>-value of less than 0.05 on the multiple logistic regression analysis</a:t>
            </a:r>
            <a:endParaRPr lang="en-US" sz="1600" dirty="0"/>
          </a:p>
        </p:txBody>
      </p:sp>
      <p:sp>
        <p:nvSpPr>
          <p:cNvPr id="7" name="Oval 6">
            <a:extLst>
              <a:ext uri="{FF2B5EF4-FFF2-40B4-BE49-F238E27FC236}">
                <a16:creationId xmlns:a16="http://schemas.microsoft.com/office/drawing/2014/main" id="{8DD9511C-0B24-443D-9AA1-779057438514}"/>
              </a:ext>
            </a:extLst>
          </p:cNvPr>
          <p:cNvSpPr/>
          <p:nvPr/>
        </p:nvSpPr>
        <p:spPr>
          <a:xfrm>
            <a:off x="8447054" y="2324249"/>
            <a:ext cx="1962781" cy="572219"/>
          </a:xfrm>
          <a:prstGeom prst="ellipse">
            <a:avLst/>
          </a:prstGeom>
          <a:noFill/>
          <a:ln w="28575">
            <a:solidFill>
              <a:srgbClr val="FF0000"/>
            </a:solidFill>
            <a:prstDash val="solid"/>
          </a:ln>
          <a:effectLst>
            <a:outerShdw blurRad="50800" dist="50800" dir="5400000" algn="ctr" rotWithShape="0">
              <a:srgbClr val="000000">
                <a:alpha val="0"/>
              </a:srgbClr>
            </a:outerShdw>
          </a:effectLst>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8" name="Oval 7">
            <a:extLst>
              <a:ext uri="{FF2B5EF4-FFF2-40B4-BE49-F238E27FC236}">
                <a16:creationId xmlns:a16="http://schemas.microsoft.com/office/drawing/2014/main" id="{8C80B000-879C-4CF5-9DAD-398181FC899B}"/>
              </a:ext>
            </a:extLst>
          </p:cNvPr>
          <p:cNvSpPr/>
          <p:nvPr/>
        </p:nvSpPr>
        <p:spPr>
          <a:xfrm>
            <a:off x="8517536" y="3593489"/>
            <a:ext cx="1892300" cy="457199"/>
          </a:xfrm>
          <a:prstGeom prst="ellipse">
            <a:avLst/>
          </a:prstGeom>
          <a:noFill/>
          <a:ln w="28575">
            <a:solidFill>
              <a:srgbClr val="FF0000"/>
            </a:solidFill>
            <a:prstDash val="solid"/>
          </a:ln>
          <a:effectLst>
            <a:outerShdw blurRad="50800" dist="50800" dir="5400000" algn="ctr" rotWithShape="0">
              <a:srgbClr val="000000">
                <a:alpha val="0"/>
              </a:srgbClr>
            </a:outerShdw>
          </a:effectLst>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359298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81A01A0-19BC-454A-9A4B-D25B6B1A4428}"/>
              </a:ext>
            </a:extLst>
          </p:cNvPr>
          <p:cNvSpPr/>
          <p:nvPr/>
        </p:nvSpPr>
        <p:spPr>
          <a:xfrm>
            <a:off x="330200" y="269236"/>
            <a:ext cx="10972800" cy="709233"/>
          </a:xfrm>
          <a:prstGeom prst="rect">
            <a:avLst/>
          </a:prstGeom>
          <a:solidFill>
            <a:schemeClr val="accent6">
              <a:lumMod val="20000"/>
              <a:lumOff val="80000"/>
            </a:schemeClr>
          </a:solidFill>
        </p:spPr>
        <p:txBody>
          <a:bodyPr wrap="square">
            <a:spAutoFit/>
          </a:bodyPr>
          <a:lstStyle/>
          <a:p>
            <a:pPr>
              <a:lnSpc>
                <a:spcPct val="115000"/>
              </a:lnSpc>
              <a:spcAft>
                <a:spcPts val="10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 Predicting factors of treatment failure in HIV infected children that received treatment in HIV Clinics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Tikur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Anbessa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Specialized Hospital; Addis Ababa, Ethiopia from </a:t>
            </a:r>
            <a:r>
              <a:rPr lang="en-US" dirty="0">
                <a:latin typeface="Times New Roman" panose="02020603050405020304" pitchFamily="18" charset="0"/>
                <a:cs typeface="Times New Roman" panose="02020603050405020304" pitchFamily="18" charset="0"/>
              </a:rPr>
              <a:t> February 2003 to May 2018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 318)……</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Con’t</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16459F4-F8B4-4276-B994-161180FF1B09}"/>
              </a:ext>
            </a:extLst>
          </p:cNvPr>
          <p:cNvGraphicFramePr>
            <a:graphicFrameLocks noGrp="1"/>
          </p:cNvGraphicFramePr>
          <p:nvPr/>
        </p:nvGraphicFramePr>
        <p:xfrm>
          <a:off x="609600" y="1163767"/>
          <a:ext cx="10972800" cy="4177525"/>
        </p:xfrm>
        <a:graphic>
          <a:graphicData uri="http://schemas.openxmlformats.org/drawingml/2006/table">
            <a:tbl>
              <a:tblPr firstRow="1" firstCol="1" bandRow="1">
                <a:tableStyleId>{5C22544A-7EE6-4342-B048-85BDC9FD1C3A}</a:tableStyleId>
              </a:tblPr>
              <a:tblGrid>
                <a:gridCol w="3238500">
                  <a:extLst>
                    <a:ext uri="{9D8B030D-6E8A-4147-A177-3AD203B41FA5}">
                      <a16:colId xmlns:a16="http://schemas.microsoft.com/office/drawing/2014/main" val="2181957853"/>
                    </a:ext>
                  </a:extLst>
                </a:gridCol>
                <a:gridCol w="1676400">
                  <a:extLst>
                    <a:ext uri="{9D8B030D-6E8A-4147-A177-3AD203B41FA5}">
                      <a16:colId xmlns:a16="http://schemas.microsoft.com/office/drawing/2014/main" val="2140537272"/>
                    </a:ext>
                  </a:extLst>
                </a:gridCol>
                <a:gridCol w="1536700">
                  <a:extLst>
                    <a:ext uri="{9D8B030D-6E8A-4147-A177-3AD203B41FA5}">
                      <a16:colId xmlns:a16="http://schemas.microsoft.com/office/drawing/2014/main" val="647156880"/>
                    </a:ext>
                  </a:extLst>
                </a:gridCol>
                <a:gridCol w="2146300">
                  <a:extLst>
                    <a:ext uri="{9D8B030D-6E8A-4147-A177-3AD203B41FA5}">
                      <a16:colId xmlns:a16="http://schemas.microsoft.com/office/drawing/2014/main" val="1778041876"/>
                    </a:ext>
                  </a:extLst>
                </a:gridCol>
                <a:gridCol w="2374900">
                  <a:extLst>
                    <a:ext uri="{9D8B030D-6E8A-4147-A177-3AD203B41FA5}">
                      <a16:colId xmlns:a16="http://schemas.microsoft.com/office/drawing/2014/main" val="1782021589"/>
                    </a:ext>
                  </a:extLst>
                </a:gridCol>
              </a:tblGrid>
              <a:tr h="474205">
                <a:tc>
                  <a:txBody>
                    <a:bodyPr/>
                    <a:lstStyle/>
                    <a:p>
                      <a:pPr marL="0" marR="0" algn="l">
                        <a:lnSpc>
                          <a:spcPct val="150000"/>
                        </a:lnSpc>
                        <a:spcBef>
                          <a:spcPts val="0"/>
                        </a:spcBef>
                        <a:spcAft>
                          <a:spcPts val="0"/>
                        </a:spcAft>
                      </a:pPr>
                      <a:r>
                        <a:rPr lang="en-US" sz="1800" dirty="0">
                          <a:effectLst/>
                        </a:rPr>
                        <a:t>Independent variable</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50000"/>
                        </a:lnSpc>
                        <a:spcBef>
                          <a:spcPts val="0"/>
                        </a:spcBef>
                        <a:spcAft>
                          <a:spcPts val="0"/>
                        </a:spcAft>
                      </a:pPr>
                      <a:r>
                        <a:rPr lang="en-US" sz="1800" dirty="0">
                          <a:effectLst/>
                        </a:rPr>
                        <a:t>Treatment </a:t>
                      </a:r>
                    </a:p>
                    <a:p>
                      <a:pPr marL="0" marR="0" algn="l">
                        <a:lnSpc>
                          <a:spcPct val="150000"/>
                        </a:lnSpc>
                        <a:spcBef>
                          <a:spcPts val="0"/>
                        </a:spcBef>
                        <a:spcAft>
                          <a:spcPts val="0"/>
                        </a:spcAft>
                      </a:pPr>
                      <a:r>
                        <a:rPr lang="en-US" sz="1800" dirty="0">
                          <a:effectLst/>
                        </a:rPr>
                        <a:t>Failure (%)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50000"/>
                        </a:lnSpc>
                        <a:spcBef>
                          <a:spcPts val="0"/>
                        </a:spcBef>
                        <a:spcAft>
                          <a:spcPts val="0"/>
                        </a:spcAft>
                      </a:pPr>
                      <a:r>
                        <a:rPr lang="en-US" sz="1800" dirty="0">
                          <a:effectLst/>
                        </a:rPr>
                        <a:t>Treatment </a:t>
                      </a:r>
                    </a:p>
                    <a:p>
                      <a:pPr marL="0" marR="0" algn="l">
                        <a:lnSpc>
                          <a:spcPct val="150000"/>
                        </a:lnSpc>
                        <a:spcBef>
                          <a:spcPts val="0"/>
                        </a:spcBef>
                        <a:spcAft>
                          <a:spcPts val="0"/>
                        </a:spcAft>
                      </a:pPr>
                      <a:r>
                        <a:rPr lang="en-US" sz="1800" dirty="0">
                          <a:effectLst/>
                        </a:rPr>
                        <a:t>Success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50000"/>
                        </a:lnSpc>
                        <a:spcBef>
                          <a:spcPts val="0"/>
                        </a:spcBef>
                        <a:spcAft>
                          <a:spcPts val="0"/>
                        </a:spcAft>
                      </a:pPr>
                      <a:r>
                        <a:rPr lang="en-US" sz="1800" dirty="0">
                          <a:effectLst/>
                        </a:rPr>
                        <a:t>Odds Ratio </a:t>
                      </a:r>
                    </a:p>
                    <a:p>
                      <a:pPr marL="0" marR="0" algn="l">
                        <a:lnSpc>
                          <a:spcPct val="150000"/>
                        </a:lnSpc>
                        <a:spcBef>
                          <a:spcPts val="0"/>
                        </a:spcBef>
                        <a:spcAft>
                          <a:spcPts val="0"/>
                        </a:spcAft>
                      </a:pPr>
                      <a:r>
                        <a:rPr lang="en-US" sz="1800" dirty="0">
                          <a:effectLst/>
                        </a:rPr>
                        <a:t>(95% CI)</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tc>
                  <a:txBody>
                    <a:bodyPr/>
                    <a:lstStyle/>
                    <a:p>
                      <a:pPr marL="0" marR="0" algn="l">
                        <a:lnSpc>
                          <a:spcPct val="150000"/>
                        </a:lnSpc>
                        <a:spcBef>
                          <a:spcPts val="0"/>
                        </a:spcBef>
                        <a:spcAft>
                          <a:spcPts val="0"/>
                        </a:spcAft>
                      </a:pPr>
                      <a:r>
                        <a:rPr lang="en-US" sz="1800" dirty="0">
                          <a:effectLst/>
                        </a:rPr>
                        <a:t>Adjusted Odds Ratio</a:t>
                      </a:r>
                    </a:p>
                    <a:p>
                      <a:pPr marL="0" marR="0" algn="l">
                        <a:lnSpc>
                          <a:spcPct val="150000"/>
                        </a:lnSpc>
                        <a:spcBef>
                          <a:spcPts val="0"/>
                        </a:spcBef>
                        <a:spcAft>
                          <a:spcPts val="0"/>
                        </a:spcAft>
                      </a:pPr>
                      <a:r>
                        <a:rPr lang="en-US" sz="1800" dirty="0">
                          <a:effectLst/>
                        </a:rPr>
                        <a:t> (95%CI)**</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solidFill>
                      <a:schemeClr val="accent6">
                        <a:lumMod val="75000"/>
                      </a:schemeClr>
                    </a:solidFill>
                  </a:tcPr>
                </a:tc>
                <a:extLst>
                  <a:ext uri="{0D108BD9-81ED-4DB2-BD59-A6C34878D82A}">
                    <a16:rowId xmlns:a16="http://schemas.microsoft.com/office/drawing/2014/main" val="1020206833"/>
                  </a:ext>
                </a:extLst>
              </a:tr>
              <a:tr h="237102">
                <a:tc>
                  <a:txBody>
                    <a:bodyPr/>
                    <a:lstStyle/>
                    <a:p>
                      <a:pPr marL="0" marR="0" algn="l">
                        <a:lnSpc>
                          <a:spcPct val="150000"/>
                        </a:lnSpc>
                        <a:spcBef>
                          <a:spcPts val="0"/>
                        </a:spcBef>
                        <a:spcAft>
                          <a:spcPts val="0"/>
                        </a:spcAft>
                      </a:pPr>
                      <a:r>
                        <a:rPr lang="en-US" sz="1800" dirty="0">
                          <a:effectLst/>
                        </a:rPr>
                        <a:t>Base Line WHO Stage</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1448537609"/>
                  </a:ext>
                </a:extLst>
              </a:tr>
              <a:tr h="237102">
                <a:tc>
                  <a:txBody>
                    <a:bodyPr/>
                    <a:lstStyle/>
                    <a:p>
                      <a:pPr marL="0" marR="0" algn="l">
                        <a:lnSpc>
                          <a:spcPct val="150000"/>
                        </a:lnSpc>
                        <a:spcBef>
                          <a:spcPts val="0"/>
                        </a:spcBef>
                        <a:spcAft>
                          <a:spcPts val="0"/>
                        </a:spcAft>
                      </a:pPr>
                      <a:r>
                        <a:rPr lang="en-US" sz="1800">
                          <a:effectLst/>
                        </a:rPr>
                        <a:t>    Stage 1 and 2</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20(10.9)</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162(89.01)</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1.00</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2815889171"/>
                  </a:ext>
                </a:extLst>
              </a:tr>
              <a:tr h="237102">
                <a:tc>
                  <a:txBody>
                    <a:bodyPr/>
                    <a:lstStyle/>
                    <a:p>
                      <a:pPr marL="0" marR="0" algn="l">
                        <a:lnSpc>
                          <a:spcPct val="150000"/>
                        </a:lnSpc>
                        <a:spcBef>
                          <a:spcPts val="0"/>
                        </a:spcBef>
                        <a:spcAft>
                          <a:spcPts val="0"/>
                        </a:spcAft>
                      </a:pPr>
                      <a:r>
                        <a:rPr lang="en-US" sz="1800">
                          <a:effectLst/>
                        </a:rPr>
                        <a:t>    Stage 3 and 4</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52(38.2)</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84(61.7)</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5.33 (2.73 – 10.40)</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3.64 (1.76 – 7.56)*</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4234068243"/>
                  </a:ext>
                </a:extLst>
              </a:tr>
              <a:tr h="474205">
                <a:tc>
                  <a:txBody>
                    <a:bodyPr/>
                    <a:lstStyle/>
                    <a:p>
                      <a:pPr marL="0" marR="0" algn="l">
                        <a:lnSpc>
                          <a:spcPct val="150000"/>
                        </a:lnSpc>
                        <a:spcBef>
                          <a:spcPts val="0"/>
                        </a:spcBef>
                        <a:spcAft>
                          <a:spcPts val="0"/>
                        </a:spcAft>
                      </a:pPr>
                      <a:r>
                        <a:rPr lang="en-US" sz="1800">
                          <a:effectLst/>
                        </a:rPr>
                        <a:t>Age at initiation of HAART</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 </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3634165332"/>
                  </a:ext>
                </a:extLst>
              </a:tr>
              <a:tr h="237102">
                <a:tc>
                  <a:txBody>
                    <a:bodyPr/>
                    <a:lstStyle/>
                    <a:p>
                      <a:pPr marL="0" marR="0" algn="l">
                        <a:lnSpc>
                          <a:spcPct val="150000"/>
                        </a:lnSpc>
                        <a:spcBef>
                          <a:spcPts val="0"/>
                        </a:spcBef>
                        <a:spcAft>
                          <a:spcPts val="0"/>
                        </a:spcAft>
                      </a:pPr>
                      <a:r>
                        <a:rPr lang="en-US" sz="1800">
                          <a:effectLst/>
                        </a:rPr>
                        <a:t>    &lt;=11 month</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37(40.6)</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54(59.3)</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1.00</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 </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663607424"/>
                  </a:ext>
                </a:extLst>
              </a:tr>
              <a:tr h="256861">
                <a:tc>
                  <a:txBody>
                    <a:bodyPr/>
                    <a:lstStyle/>
                    <a:p>
                      <a:pPr marL="0" marR="0" algn="l">
                        <a:lnSpc>
                          <a:spcPct val="150000"/>
                        </a:lnSpc>
                        <a:spcBef>
                          <a:spcPts val="0"/>
                        </a:spcBef>
                        <a:spcAft>
                          <a:spcPts val="0"/>
                        </a:spcAft>
                      </a:pPr>
                      <a:r>
                        <a:rPr lang="en-US" sz="1800">
                          <a:effectLst/>
                        </a:rPr>
                        <a:t>    12-34 months</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14(22.22)</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49(77.78)</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0.39 (0.17 – 0.88)</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0.40 (0.16 – 0.99)*</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3962293689"/>
                  </a:ext>
                </a:extLst>
              </a:tr>
              <a:tr h="237102">
                <a:tc>
                  <a:txBody>
                    <a:bodyPr/>
                    <a:lstStyle/>
                    <a:p>
                      <a:pPr marL="0" marR="0" algn="l">
                        <a:lnSpc>
                          <a:spcPct val="150000"/>
                        </a:lnSpc>
                        <a:spcBef>
                          <a:spcPts val="0"/>
                        </a:spcBef>
                        <a:spcAft>
                          <a:spcPts val="0"/>
                        </a:spcAft>
                      </a:pPr>
                      <a:r>
                        <a:rPr lang="en-US" sz="1800">
                          <a:effectLst/>
                        </a:rPr>
                        <a:t>    35-59 months</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14(26.92)</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38(73.08)</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0.49 (0.21 – 1.14)</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0.55 (0.21 – 1.43)</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2786527590"/>
                  </a:ext>
                </a:extLst>
              </a:tr>
              <a:tr h="261800">
                <a:tc>
                  <a:txBody>
                    <a:bodyPr/>
                    <a:lstStyle/>
                    <a:p>
                      <a:pPr marL="0" marR="0" algn="l">
                        <a:lnSpc>
                          <a:spcPct val="150000"/>
                        </a:lnSpc>
                        <a:spcBef>
                          <a:spcPts val="0"/>
                        </a:spcBef>
                        <a:spcAft>
                          <a:spcPts val="0"/>
                        </a:spcAft>
                      </a:pPr>
                      <a:r>
                        <a:rPr lang="en-US" sz="1800">
                          <a:effectLst/>
                        </a:rPr>
                        <a:t>    &gt;= 60 months</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7(6.25)</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105(93.75)</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a:effectLst/>
                        </a:rPr>
                        <a:t>0.07 (0.02 – 0.21)</a:t>
                      </a:r>
                      <a:endParaRPr lang="en-US" sz="180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tc>
                  <a:txBody>
                    <a:bodyPr/>
                    <a:lstStyle/>
                    <a:p>
                      <a:pPr marL="0" marR="0" algn="l">
                        <a:lnSpc>
                          <a:spcPct val="150000"/>
                        </a:lnSpc>
                        <a:spcBef>
                          <a:spcPts val="0"/>
                        </a:spcBef>
                        <a:spcAft>
                          <a:spcPts val="0"/>
                        </a:spcAft>
                      </a:pPr>
                      <a:r>
                        <a:rPr lang="en-US" sz="1800" dirty="0">
                          <a:effectLst/>
                        </a:rPr>
                        <a:t>0.07 (0.02 – 0.24)*</a:t>
                      </a:r>
                      <a:endParaRPr lang="en-US" sz="1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04" marR="53404" marT="0" marB="0"/>
                </a:tc>
                <a:extLst>
                  <a:ext uri="{0D108BD9-81ED-4DB2-BD59-A6C34878D82A}">
                    <a16:rowId xmlns:a16="http://schemas.microsoft.com/office/drawing/2014/main" val="4226962069"/>
                  </a:ext>
                </a:extLst>
              </a:tr>
            </a:tbl>
          </a:graphicData>
        </a:graphic>
      </p:graphicFrame>
      <p:sp>
        <p:nvSpPr>
          <p:cNvPr id="7" name="Rectangle 6">
            <a:extLst>
              <a:ext uri="{FF2B5EF4-FFF2-40B4-BE49-F238E27FC236}">
                <a16:creationId xmlns:a16="http://schemas.microsoft.com/office/drawing/2014/main" id="{870C3EB9-0667-4F69-A197-91C6128DBFBE}"/>
              </a:ext>
            </a:extLst>
          </p:cNvPr>
          <p:cNvSpPr/>
          <p:nvPr/>
        </p:nvSpPr>
        <p:spPr>
          <a:xfrm>
            <a:off x="810982" y="5546179"/>
            <a:ext cx="8007577" cy="338554"/>
          </a:xfrm>
          <a:prstGeom prst="rect">
            <a:avLst/>
          </a:prstGeom>
          <a:solidFill>
            <a:srgbClr val="FFFF99"/>
          </a:solidFill>
        </p:spPr>
        <p:txBody>
          <a:bodyPr wrap="none">
            <a:spAutoFit/>
          </a:bodyPr>
          <a:lstStyle/>
          <a:p>
            <a:r>
              <a:rPr lang="en-US" sz="1600" dirty="0">
                <a:latin typeface="SswnfmAdvTTe45e47d2"/>
              </a:rPr>
              <a:t>*- Variables that showed a </a:t>
            </a:r>
            <a:r>
              <a:rPr lang="en-US" sz="1600" dirty="0">
                <a:latin typeface="ChrsrmAdvTT7329fd89.I"/>
              </a:rPr>
              <a:t>p</a:t>
            </a:r>
            <a:r>
              <a:rPr lang="en-US" sz="1600" dirty="0">
                <a:latin typeface="SswnfmAdvTTe45e47d2"/>
              </a:rPr>
              <a:t>-value of less than 0.05 on the multiple logistic regression analysis</a:t>
            </a:r>
            <a:endParaRPr lang="en-US" sz="1600" dirty="0"/>
          </a:p>
        </p:txBody>
      </p:sp>
      <p:sp>
        <p:nvSpPr>
          <p:cNvPr id="8" name="Oval 7">
            <a:extLst>
              <a:ext uri="{FF2B5EF4-FFF2-40B4-BE49-F238E27FC236}">
                <a16:creationId xmlns:a16="http://schemas.microsoft.com/office/drawing/2014/main" id="{67D0D097-58CB-4327-82E4-35F844738A19}"/>
              </a:ext>
            </a:extLst>
          </p:cNvPr>
          <p:cNvSpPr/>
          <p:nvPr/>
        </p:nvSpPr>
        <p:spPr>
          <a:xfrm>
            <a:off x="9094241" y="2768600"/>
            <a:ext cx="1981200" cy="483929"/>
          </a:xfrm>
          <a:prstGeom prst="ellipse">
            <a:avLst/>
          </a:prstGeom>
          <a:noFill/>
          <a:ln w="28575">
            <a:solidFill>
              <a:srgbClr val="FF0000"/>
            </a:solidFill>
            <a:prstDash val="solid"/>
          </a:ln>
          <a:effectLst>
            <a:outerShdw blurRad="50800" dist="50800" dir="5400000" algn="ctr" rotWithShape="0">
              <a:srgbClr val="000000">
                <a:alpha val="0"/>
              </a:srgbClr>
            </a:outerShdw>
          </a:effectLst>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9" name="Oval 8">
            <a:extLst>
              <a:ext uri="{FF2B5EF4-FFF2-40B4-BE49-F238E27FC236}">
                <a16:creationId xmlns:a16="http://schemas.microsoft.com/office/drawing/2014/main" id="{6ACFC724-6444-4929-8DE0-CE9F6DF7347C}"/>
              </a:ext>
            </a:extLst>
          </p:cNvPr>
          <p:cNvSpPr/>
          <p:nvPr/>
        </p:nvSpPr>
        <p:spPr>
          <a:xfrm>
            <a:off x="9094241" y="4103731"/>
            <a:ext cx="1981200" cy="385975"/>
          </a:xfrm>
          <a:prstGeom prst="ellipse">
            <a:avLst/>
          </a:prstGeom>
          <a:noFill/>
          <a:ln w="28575">
            <a:solidFill>
              <a:srgbClr val="FF0000"/>
            </a:solidFill>
            <a:prstDash val="solid"/>
          </a:ln>
          <a:effectLst>
            <a:outerShdw blurRad="50800" dist="50800" dir="5400000" algn="ctr" rotWithShape="0">
              <a:srgbClr val="000000">
                <a:alpha val="0"/>
              </a:srgbClr>
            </a:outerShdw>
          </a:effectLst>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
        <p:nvSpPr>
          <p:cNvPr id="10" name="Oval 9">
            <a:extLst>
              <a:ext uri="{FF2B5EF4-FFF2-40B4-BE49-F238E27FC236}">
                <a16:creationId xmlns:a16="http://schemas.microsoft.com/office/drawing/2014/main" id="{0D0FD426-2371-4665-A2C4-0B2909069485}"/>
              </a:ext>
            </a:extLst>
          </p:cNvPr>
          <p:cNvSpPr/>
          <p:nvPr/>
        </p:nvSpPr>
        <p:spPr>
          <a:xfrm>
            <a:off x="9103576" y="4943942"/>
            <a:ext cx="1981200" cy="385975"/>
          </a:xfrm>
          <a:prstGeom prst="ellipse">
            <a:avLst/>
          </a:prstGeom>
          <a:noFill/>
          <a:ln w="28575">
            <a:solidFill>
              <a:srgbClr val="FF0000"/>
            </a:solidFill>
            <a:prstDash val="solid"/>
          </a:ln>
          <a:effectLst>
            <a:outerShdw blurRad="50800" dist="50800" dir="5400000" algn="ctr" rotWithShape="0">
              <a:srgbClr val="000000">
                <a:alpha val="0"/>
              </a:srgbClr>
            </a:outerShdw>
          </a:effectLst>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2744590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49623"/>
          </a:xfrm>
        </p:spPr>
        <p:txBody>
          <a:bodyPr/>
          <a:lstStyle/>
          <a:p>
            <a:pPr algn="l"/>
            <a:r>
              <a:rPr lang="en-US" b="0" dirty="0"/>
              <a:t>Discussion</a:t>
            </a:r>
            <a:endParaRPr lang="en-US" dirty="0"/>
          </a:p>
        </p:txBody>
      </p:sp>
      <p:sp>
        <p:nvSpPr>
          <p:cNvPr id="3" name="Content Placeholder 2"/>
          <p:cNvSpPr>
            <a:spLocks noGrp="1"/>
          </p:cNvSpPr>
          <p:nvPr>
            <p:ph idx="1"/>
          </p:nvPr>
        </p:nvSpPr>
        <p:spPr>
          <a:xfrm>
            <a:off x="332509" y="1004342"/>
            <a:ext cx="11623964" cy="5121824"/>
          </a:xfrm>
        </p:spPr>
        <p:txBody>
          <a:bodyPr>
            <a:normAutofit/>
          </a:bodyPr>
          <a:lstStyle/>
          <a:p>
            <a:r>
              <a:rPr lang="en-US" dirty="0">
                <a:solidFill>
                  <a:schemeClr val="tx1"/>
                </a:solidFill>
              </a:rPr>
              <a:t>In the present study, </a:t>
            </a:r>
            <a:r>
              <a:rPr lang="en-US" b="1" dirty="0">
                <a:solidFill>
                  <a:srgbClr val="FF0000"/>
                </a:solidFill>
              </a:rPr>
              <a:t>only 6 (8.3%) </a:t>
            </a:r>
            <a:r>
              <a:rPr lang="en-US" dirty="0">
                <a:solidFill>
                  <a:schemeClr val="tx1"/>
                </a:solidFill>
              </a:rPr>
              <a:t>patients had confirmed</a:t>
            </a:r>
          </a:p>
          <a:p>
            <a:pPr marL="0" indent="0">
              <a:buNone/>
            </a:pPr>
            <a:r>
              <a:rPr lang="en-US" dirty="0">
                <a:solidFill>
                  <a:schemeClr val="tx1"/>
                </a:solidFill>
              </a:rPr>
              <a:t>   virologic failure. </a:t>
            </a:r>
          </a:p>
          <a:p>
            <a:pPr lvl="1"/>
            <a:r>
              <a:rPr lang="en-US" dirty="0">
                <a:solidFill>
                  <a:schemeClr val="tx1"/>
                </a:solidFill>
              </a:rPr>
              <a:t>Contrary to this study, results reported in Cameroon and Central Africa Republic showed that in 53%  and 58%,  respectively </a:t>
            </a:r>
          </a:p>
          <a:p>
            <a:pPr lvl="2"/>
            <a:r>
              <a:rPr lang="en-US" sz="2800" dirty="0">
                <a:solidFill>
                  <a:srgbClr val="000099"/>
                </a:solidFill>
              </a:rPr>
              <a:t>availability viral load testing is limited in Ethiopia. </a:t>
            </a:r>
          </a:p>
          <a:p>
            <a:pPr lvl="2"/>
            <a:r>
              <a:rPr lang="en-US" sz="2800" dirty="0">
                <a:solidFill>
                  <a:srgbClr val="000099"/>
                </a:solidFill>
              </a:rPr>
              <a:t>the healthcare providers who strictly wait the viral load to reach a minimum of 1000copies/ml to detect virologic failure.</a:t>
            </a:r>
          </a:p>
        </p:txBody>
      </p:sp>
      <p:sp>
        <p:nvSpPr>
          <p:cNvPr id="4" name="Rectangle 3">
            <a:extLst>
              <a:ext uri="{FF2B5EF4-FFF2-40B4-BE49-F238E27FC236}">
                <a16:creationId xmlns:a16="http://schemas.microsoft.com/office/drawing/2014/main" id="{6EF35D62-D0B2-4090-A4CD-B8504F21972B}"/>
              </a:ext>
            </a:extLst>
          </p:cNvPr>
          <p:cNvSpPr/>
          <p:nvPr/>
        </p:nvSpPr>
        <p:spPr>
          <a:xfrm>
            <a:off x="49297" y="6126166"/>
            <a:ext cx="4551374" cy="369332"/>
          </a:xfrm>
          <a:prstGeom prst="rect">
            <a:avLst/>
          </a:prstGeom>
        </p:spPr>
        <p:txBody>
          <a:bodyPr wrap="none">
            <a:spAutoFit/>
          </a:bodyPr>
          <a:lstStyle/>
          <a:p>
            <a:r>
              <a:rPr lang="en-US" dirty="0"/>
              <a:t> [  </a:t>
            </a:r>
            <a:r>
              <a:rPr lang="en-US" b="1" dirty="0" err="1">
                <a:solidFill>
                  <a:srgbClr val="000099"/>
                </a:solidFill>
              </a:rPr>
              <a:t>Zoufaly</a:t>
            </a:r>
            <a:r>
              <a:rPr lang="en-US" b="1" dirty="0">
                <a:solidFill>
                  <a:srgbClr val="000099"/>
                </a:solidFill>
              </a:rPr>
              <a:t> </a:t>
            </a:r>
            <a:r>
              <a:rPr lang="en-US" b="1" i="1" dirty="0">
                <a:solidFill>
                  <a:srgbClr val="000099"/>
                </a:solidFill>
              </a:rPr>
              <a:t>et.al, </a:t>
            </a:r>
            <a:r>
              <a:rPr lang="en-US" b="1" dirty="0">
                <a:solidFill>
                  <a:srgbClr val="000099"/>
                </a:solidFill>
              </a:rPr>
              <a:t>in 2013; Mossoro et.al, 2017] </a:t>
            </a:r>
          </a:p>
        </p:txBody>
      </p:sp>
    </p:spTree>
    <p:extLst>
      <p:ext uri="{BB962C8B-B14F-4D97-AF65-F5344CB8AC3E}">
        <p14:creationId xmlns:p14="http://schemas.microsoft.com/office/powerpoint/2010/main" val="2290353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687058"/>
          </a:xfrm>
        </p:spPr>
        <p:txBody>
          <a:bodyPr>
            <a:normAutofit fontScale="90000"/>
          </a:bodyPr>
          <a:lstStyle/>
          <a:p>
            <a:pPr algn="l"/>
            <a:r>
              <a:rPr lang="en-US" b="0" dirty="0"/>
              <a:t>Discussion……….</a:t>
            </a:r>
            <a:r>
              <a:rPr lang="en-US" b="0" dirty="0" err="1"/>
              <a:t>Con’t</a:t>
            </a:r>
            <a:r>
              <a:rPr lang="en-US" b="0" dirty="0"/>
              <a:t>(1)</a:t>
            </a:r>
            <a:endParaRPr lang="en-US" dirty="0"/>
          </a:p>
        </p:txBody>
      </p:sp>
      <p:sp>
        <p:nvSpPr>
          <p:cNvPr id="3" name="Content Placeholder 2"/>
          <p:cNvSpPr>
            <a:spLocks noGrp="1"/>
          </p:cNvSpPr>
          <p:nvPr>
            <p:ph idx="1"/>
          </p:nvPr>
        </p:nvSpPr>
        <p:spPr>
          <a:xfrm>
            <a:off x="332509" y="961698"/>
            <a:ext cx="11623964" cy="5164468"/>
          </a:xfrm>
          <a:solidFill>
            <a:schemeClr val="bg1"/>
          </a:solidFill>
          <a:ln>
            <a:solidFill>
              <a:schemeClr val="bg1"/>
            </a:solidFill>
          </a:ln>
        </p:spPr>
        <p:txBody>
          <a:bodyPr>
            <a:normAutofit/>
          </a:bodyPr>
          <a:lstStyle/>
          <a:p>
            <a:r>
              <a:rPr lang="en-US" dirty="0"/>
              <a:t>In the current study, children at baseline with </a:t>
            </a:r>
            <a:r>
              <a:rPr lang="en-US" dirty="0">
                <a:solidFill>
                  <a:srgbClr val="FF0000"/>
                </a:solidFill>
              </a:rPr>
              <a:t>WHO stage 3 and 4 had 3.64 times </a:t>
            </a:r>
            <a:r>
              <a:rPr lang="en-US" dirty="0"/>
              <a:t>chance of failing on first line regimen</a:t>
            </a:r>
          </a:p>
          <a:p>
            <a:pPr lvl="1"/>
            <a:r>
              <a:rPr lang="en-US" dirty="0"/>
              <a:t>The finding of this study similar with studies  done in </a:t>
            </a:r>
            <a:r>
              <a:rPr lang="en-US" dirty="0">
                <a:solidFill>
                  <a:srgbClr val="000099"/>
                </a:solidFill>
              </a:rPr>
              <a:t>Ethiopia</a:t>
            </a:r>
            <a:r>
              <a:rPr lang="en-US" dirty="0"/>
              <a:t> (</a:t>
            </a:r>
            <a:r>
              <a:rPr lang="en-US" dirty="0" err="1"/>
              <a:t>Oromiya</a:t>
            </a:r>
            <a:r>
              <a:rPr lang="en-US" dirty="0"/>
              <a:t> region &amp; </a:t>
            </a:r>
            <a:r>
              <a:rPr lang="en-US" dirty="0" err="1"/>
              <a:t>Jimma</a:t>
            </a:r>
            <a:r>
              <a:rPr lang="en-US" dirty="0"/>
              <a:t> town), </a:t>
            </a:r>
            <a:r>
              <a:rPr lang="en-US" dirty="0">
                <a:solidFill>
                  <a:srgbClr val="000099"/>
                </a:solidFill>
              </a:rPr>
              <a:t>Uganda and </a:t>
            </a:r>
            <a:r>
              <a:rPr lang="en-US" dirty="0" smtClean="0">
                <a:solidFill>
                  <a:srgbClr val="000099"/>
                </a:solidFill>
              </a:rPr>
              <a:t>Mozambique.</a:t>
            </a:r>
            <a:endParaRPr lang="en-US" dirty="0">
              <a:solidFill>
                <a:srgbClr val="000099"/>
              </a:solidFill>
            </a:endParaRPr>
          </a:p>
          <a:p>
            <a:r>
              <a:rPr lang="en-US" dirty="0"/>
              <a:t>In this study found that </a:t>
            </a:r>
            <a:r>
              <a:rPr lang="en-US" dirty="0">
                <a:solidFill>
                  <a:srgbClr val="FF0000"/>
                </a:solidFill>
              </a:rPr>
              <a:t>children not taken care of by both parents</a:t>
            </a:r>
            <a:r>
              <a:rPr lang="en-US" dirty="0"/>
              <a:t> were at increased risk of treatment failure. </a:t>
            </a:r>
          </a:p>
          <a:p>
            <a:pPr lvl="1"/>
            <a:r>
              <a:rPr lang="en-US" dirty="0"/>
              <a:t>Similar study was reported in Kenya </a:t>
            </a:r>
          </a:p>
          <a:p>
            <a:pPr lvl="2"/>
            <a:r>
              <a:rPr lang="en-US" b="1" dirty="0">
                <a:solidFill>
                  <a:srgbClr val="000099"/>
                </a:solidFill>
              </a:rPr>
              <a:t>This might be due to the fact that children taken care of by both parents have a much better health and developmental outcomes.</a:t>
            </a:r>
          </a:p>
        </p:txBody>
      </p:sp>
      <p:sp>
        <p:nvSpPr>
          <p:cNvPr id="4" name="Rectangle 3">
            <a:extLst>
              <a:ext uri="{FF2B5EF4-FFF2-40B4-BE49-F238E27FC236}">
                <a16:creationId xmlns:a16="http://schemas.microsoft.com/office/drawing/2014/main" id="{CEE31468-D110-4BC5-8167-3C9E86E63C2C}"/>
              </a:ext>
            </a:extLst>
          </p:cNvPr>
          <p:cNvSpPr/>
          <p:nvPr/>
        </p:nvSpPr>
        <p:spPr>
          <a:xfrm>
            <a:off x="-373118" y="6260195"/>
            <a:ext cx="12565118" cy="646331"/>
          </a:xfrm>
          <a:prstGeom prst="rect">
            <a:avLst/>
          </a:prstGeom>
        </p:spPr>
        <p:txBody>
          <a:bodyPr wrap="square">
            <a:spAutoFit/>
          </a:bodyPr>
          <a:lstStyle/>
          <a:p>
            <a:pPr lvl="1"/>
            <a:r>
              <a:rPr lang="en-US" dirty="0">
                <a:solidFill>
                  <a:srgbClr val="000099"/>
                </a:solidFill>
              </a:rPr>
              <a:t> [Yassin S, et.al , 2017; </a:t>
            </a:r>
            <a:r>
              <a:rPr lang="en-US" dirty="0" err="1">
                <a:solidFill>
                  <a:srgbClr val="000099"/>
                </a:solidFill>
              </a:rPr>
              <a:t>Costenaro</a:t>
            </a:r>
            <a:r>
              <a:rPr lang="en-US" dirty="0">
                <a:solidFill>
                  <a:srgbClr val="000099"/>
                </a:solidFill>
              </a:rPr>
              <a:t> P, et.al, 2014;                                                         </a:t>
            </a:r>
            <a:r>
              <a:rPr lang="en-US" dirty="0" err="1">
                <a:solidFill>
                  <a:srgbClr val="000099"/>
                </a:solidFill>
              </a:rPr>
              <a:t>Workneh</a:t>
            </a:r>
            <a:r>
              <a:rPr lang="en-US" dirty="0">
                <a:solidFill>
                  <a:srgbClr val="000099"/>
                </a:solidFill>
              </a:rPr>
              <a:t> </a:t>
            </a:r>
            <a:r>
              <a:rPr lang="en-US" dirty="0" err="1">
                <a:solidFill>
                  <a:srgbClr val="000099"/>
                </a:solidFill>
              </a:rPr>
              <a:t>N,et.al</a:t>
            </a:r>
            <a:r>
              <a:rPr lang="en-US" dirty="0">
                <a:solidFill>
                  <a:srgbClr val="000099"/>
                </a:solidFill>
              </a:rPr>
              <a:t> 2009; </a:t>
            </a:r>
            <a:r>
              <a:rPr lang="en-US" dirty="0" err="1">
                <a:solidFill>
                  <a:srgbClr val="000099"/>
                </a:solidFill>
              </a:rPr>
              <a:t>Sivapalasingam</a:t>
            </a:r>
            <a:r>
              <a:rPr lang="en-US" dirty="0">
                <a:solidFill>
                  <a:srgbClr val="000099"/>
                </a:solidFill>
              </a:rPr>
              <a:t> S, et.al, 2014]. </a:t>
            </a:r>
          </a:p>
        </p:txBody>
      </p:sp>
    </p:spTree>
    <p:extLst>
      <p:ext uri="{BB962C8B-B14F-4D97-AF65-F5344CB8AC3E}">
        <p14:creationId xmlns:p14="http://schemas.microsoft.com/office/powerpoint/2010/main" val="350222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0" dirty="0"/>
              <a:t>Discussion……….</a:t>
            </a:r>
            <a:r>
              <a:rPr lang="en-US" b="0" dirty="0" err="1"/>
              <a:t>Con’t</a:t>
            </a:r>
            <a:r>
              <a:rPr lang="en-US" b="0" dirty="0"/>
              <a:t>(2)</a:t>
            </a:r>
            <a:endParaRPr lang="en-US" dirty="0"/>
          </a:p>
        </p:txBody>
      </p:sp>
      <p:sp>
        <p:nvSpPr>
          <p:cNvPr id="3" name="Content Placeholder 2"/>
          <p:cNvSpPr>
            <a:spLocks noGrp="1"/>
          </p:cNvSpPr>
          <p:nvPr>
            <p:ph idx="1"/>
          </p:nvPr>
        </p:nvSpPr>
        <p:spPr>
          <a:xfrm>
            <a:off x="332509" y="1274618"/>
            <a:ext cx="11623964" cy="4851547"/>
          </a:xfrm>
          <a:solidFill>
            <a:schemeClr val="bg1"/>
          </a:solidFill>
          <a:ln>
            <a:solidFill>
              <a:schemeClr val="bg1"/>
            </a:solidFill>
          </a:ln>
        </p:spPr>
        <p:txBody>
          <a:bodyPr>
            <a:normAutofit/>
          </a:bodyPr>
          <a:lstStyle/>
          <a:p>
            <a:r>
              <a:rPr lang="en-US" dirty="0"/>
              <a:t>In the current study, </a:t>
            </a:r>
            <a:r>
              <a:rPr lang="en-US" dirty="0">
                <a:solidFill>
                  <a:srgbClr val="FF3300"/>
                </a:solidFill>
              </a:rPr>
              <a:t>negative </a:t>
            </a:r>
            <a:r>
              <a:rPr lang="en-US" dirty="0" err="1">
                <a:solidFill>
                  <a:srgbClr val="FF3300"/>
                </a:solidFill>
              </a:rPr>
              <a:t>sero</a:t>
            </a:r>
            <a:r>
              <a:rPr lang="en-US" dirty="0">
                <a:solidFill>
                  <a:srgbClr val="FF3300"/>
                </a:solidFill>
              </a:rPr>
              <a:t>-status of care takers </a:t>
            </a:r>
            <a:r>
              <a:rPr lang="en-US" dirty="0"/>
              <a:t>was a predicting factor of treatment failure. </a:t>
            </a:r>
          </a:p>
          <a:p>
            <a:pPr lvl="1"/>
            <a:r>
              <a:rPr lang="en-US" dirty="0"/>
              <a:t>The finding inline with a study conducted in west and sub-Saharan Africa </a:t>
            </a:r>
          </a:p>
          <a:p>
            <a:pPr lvl="2">
              <a:buFont typeface="Wingdings" panose="05000000000000000000" pitchFamily="2" charset="2"/>
              <a:buChar char="ü"/>
            </a:pPr>
            <a:r>
              <a:rPr lang="en-US" dirty="0">
                <a:solidFill>
                  <a:srgbClr val="000099"/>
                </a:solidFill>
              </a:rPr>
              <a:t>The results from this study might be due to the inadequate understanding of the caretakers who have HIV negative.</a:t>
            </a:r>
          </a:p>
          <a:p>
            <a:pPr lvl="1"/>
            <a:r>
              <a:rPr lang="en-US" dirty="0"/>
              <a:t>In contrast to this study, a study conducted in South Africa and Malawi in 2013 showed that positive serology of the care taker related with poor health outcome</a:t>
            </a:r>
            <a:endParaRPr lang="en-US" dirty="0">
              <a:solidFill>
                <a:schemeClr val="accent6">
                  <a:lumMod val="75000"/>
                </a:schemeClr>
              </a:solidFill>
            </a:endParaRPr>
          </a:p>
        </p:txBody>
      </p:sp>
      <p:sp>
        <p:nvSpPr>
          <p:cNvPr id="4" name="Rectangle 3">
            <a:extLst>
              <a:ext uri="{FF2B5EF4-FFF2-40B4-BE49-F238E27FC236}">
                <a16:creationId xmlns:a16="http://schemas.microsoft.com/office/drawing/2014/main" id="{21F8567C-5EA0-4B69-986C-954EF2B6CF09}"/>
              </a:ext>
            </a:extLst>
          </p:cNvPr>
          <p:cNvSpPr/>
          <p:nvPr/>
        </p:nvSpPr>
        <p:spPr>
          <a:xfrm>
            <a:off x="332509" y="6181344"/>
            <a:ext cx="2274020" cy="369332"/>
          </a:xfrm>
          <a:prstGeom prst="rect">
            <a:avLst/>
          </a:prstGeom>
        </p:spPr>
        <p:txBody>
          <a:bodyPr wrap="none">
            <a:spAutoFit/>
          </a:bodyPr>
          <a:lstStyle/>
          <a:p>
            <a:pPr lvl="1"/>
            <a:r>
              <a:rPr lang="en-US" dirty="0">
                <a:solidFill>
                  <a:srgbClr val="000099"/>
                </a:solidFill>
              </a:rPr>
              <a:t>[Sovran S. , 2013</a:t>
            </a:r>
            <a:r>
              <a:rPr lang="en-US" dirty="0">
                <a:solidFill>
                  <a:schemeClr val="accent6">
                    <a:lumMod val="75000"/>
                  </a:schemeClr>
                </a:solidFill>
              </a:rPr>
              <a:t>]</a:t>
            </a:r>
          </a:p>
        </p:txBody>
      </p:sp>
      <p:sp>
        <p:nvSpPr>
          <p:cNvPr id="5" name="Rectangle 4">
            <a:extLst>
              <a:ext uri="{FF2B5EF4-FFF2-40B4-BE49-F238E27FC236}">
                <a16:creationId xmlns:a16="http://schemas.microsoft.com/office/drawing/2014/main" id="{68E9A66B-6E45-4BA1-BE5F-379ED0BFC0B7}"/>
              </a:ext>
            </a:extLst>
          </p:cNvPr>
          <p:cNvSpPr/>
          <p:nvPr/>
        </p:nvSpPr>
        <p:spPr>
          <a:xfrm>
            <a:off x="7550370" y="6220861"/>
            <a:ext cx="2136226" cy="369332"/>
          </a:xfrm>
          <a:prstGeom prst="rect">
            <a:avLst/>
          </a:prstGeom>
        </p:spPr>
        <p:txBody>
          <a:bodyPr wrap="none">
            <a:spAutoFit/>
          </a:bodyPr>
          <a:lstStyle/>
          <a:p>
            <a:r>
              <a:rPr lang="en-US" dirty="0">
                <a:solidFill>
                  <a:srgbClr val="000099"/>
                </a:solidFill>
              </a:rPr>
              <a:t>[</a:t>
            </a:r>
            <a:r>
              <a:rPr lang="en-US" dirty="0" err="1">
                <a:solidFill>
                  <a:srgbClr val="000099"/>
                </a:solidFill>
              </a:rPr>
              <a:t>Sherr</a:t>
            </a:r>
            <a:r>
              <a:rPr lang="en-US" dirty="0">
                <a:solidFill>
                  <a:srgbClr val="000099"/>
                </a:solidFill>
              </a:rPr>
              <a:t> L, et.al, 2016] </a:t>
            </a:r>
          </a:p>
        </p:txBody>
      </p:sp>
    </p:spTree>
    <p:extLst>
      <p:ext uri="{BB962C8B-B14F-4D97-AF65-F5344CB8AC3E}">
        <p14:creationId xmlns:p14="http://schemas.microsoft.com/office/powerpoint/2010/main" val="237081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97" y="273050"/>
            <a:ext cx="3729368" cy="1029277"/>
          </a:xfrm>
        </p:spPr>
        <p:txBody>
          <a:bodyPr>
            <a:normAutofit/>
          </a:bodyPr>
          <a:lstStyle/>
          <a:p>
            <a:r>
              <a:rPr lang="en-US" sz="3200" dirty="0"/>
              <a:t>Outlines </a:t>
            </a:r>
          </a:p>
        </p:txBody>
      </p:sp>
      <p:sp>
        <p:nvSpPr>
          <p:cNvPr id="4" name="Text Placeholder 3"/>
          <p:cNvSpPr>
            <a:spLocks noGrp="1"/>
          </p:cNvSpPr>
          <p:nvPr>
            <p:ph type="body" sz="half" idx="2"/>
          </p:nvPr>
        </p:nvSpPr>
        <p:spPr>
          <a:xfrm>
            <a:off x="797297" y="1435104"/>
            <a:ext cx="8277430" cy="4224718"/>
          </a:xfrm>
        </p:spPr>
        <p:txBody>
          <a:bodyPr>
            <a:normAutofit/>
          </a:bodyPr>
          <a:lstStyle/>
          <a:p>
            <a:pPr marL="914400" lvl="1" indent="-457200">
              <a:buFont typeface="Wingdings" panose="05000000000000000000" pitchFamily="2" charset="2"/>
              <a:buChar char="§"/>
            </a:pPr>
            <a:r>
              <a:rPr lang="en-US" sz="3200" dirty="0">
                <a:cs typeface="Times New Roman" pitchFamily="18" charset="0"/>
              </a:rPr>
              <a:t>Introduction.</a:t>
            </a:r>
          </a:p>
          <a:p>
            <a:pPr marL="914400" lvl="1" indent="-457200">
              <a:buFont typeface="Wingdings" panose="05000000000000000000" pitchFamily="2" charset="2"/>
              <a:buChar char="§"/>
            </a:pPr>
            <a:r>
              <a:rPr lang="en-US" sz="3200" dirty="0">
                <a:cs typeface="Times New Roman" pitchFamily="18" charset="0"/>
              </a:rPr>
              <a:t>Objective</a:t>
            </a:r>
          </a:p>
          <a:p>
            <a:pPr marL="914400" lvl="1" indent="-457200">
              <a:buFont typeface="Wingdings" panose="05000000000000000000" pitchFamily="2" charset="2"/>
              <a:buChar char="§"/>
            </a:pPr>
            <a:r>
              <a:rPr lang="en-US" sz="3200" dirty="0">
                <a:cs typeface="Times New Roman" pitchFamily="18" charset="0"/>
              </a:rPr>
              <a:t>Methods</a:t>
            </a:r>
          </a:p>
          <a:p>
            <a:pPr marL="914400" lvl="1" indent="-457200">
              <a:buFont typeface="Wingdings" panose="05000000000000000000" pitchFamily="2" charset="2"/>
              <a:buChar char="§"/>
            </a:pPr>
            <a:r>
              <a:rPr lang="en-US" sz="3200" dirty="0">
                <a:cs typeface="Times New Roman" pitchFamily="18" charset="0"/>
              </a:rPr>
              <a:t>Result</a:t>
            </a:r>
          </a:p>
          <a:p>
            <a:pPr marL="914400" lvl="1" indent="-457200">
              <a:buFont typeface="Wingdings" panose="05000000000000000000" pitchFamily="2" charset="2"/>
              <a:buChar char="§"/>
            </a:pPr>
            <a:r>
              <a:rPr lang="en-US" sz="3200" dirty="0">
                <a:cs typeface="Times New Roman" pitchFamily="18" charset="0"/>
              </a:rPr>
              <a:t>Discussion </a:t>
            </a:r>
          </a:p>
          <a:p>
            <a:pPr marL="914400" lvl="1" indent="-457200">
              <a:buFont typeface="Wingdings" panose="05000000000000000000" pitchFamily="2" charset="2"/>
              <a:buChar char="§"/>
            </a:pPr>
            <a:r>
              <a:rPr lang="en-US" sz="3200" dirty="0">
                <a:cs typeface="Times New Roman" pitchFamily="18" charset="0"/>
              </a:rPr>
              <a:t>Conclusion </a:t>
            </a:r>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2697408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0" dirty="0"/>
              <a:t>Discussion……….</a:t>
            </a:r>
            <a:r>
              <a:rPr lang="en-US" b="0" dirty="0" err="1"/>
              <a:t>Con’t</a:t>
            </a:r>
            <a:r>
              <a:rPr lang="en-US" b="0" dirty="0"/>
              <a:t>(3)</a:t>
            </a:r>
            <a:endParaRPr lang="en-US" dirty="0"/>
          </a:p>
        </p:txBody>
      </p:sp>
      <p:sp>
        <p:nvSpPr>
          <p:cNvPr id="3" name="Content Placeholder 2"/>
          <p:cNvSpPr>
            <a:spLocks noGrp="1"/>
          </p:cNvSpPr>
          <p:nvPr>
            <p:ph idx="1"/>
          </p:nvPr>
        </p:nvSpPr>
        <p:spPr>
          <a:xfrm>
            <a:off x="332509" y="1274618"/>
            <a:ext cx="11623964" cy="4851547"/>
          </a:xfrm>
          <a:solidFill>
            <a:schemeClr val="bg1"/>
          </a:solidFill>
          <a:ln>
            <a:solidFill>
              <a:schemeClr val="bg1"/>
            </a:solidFill>
          </a:ln>
        </p:spPr>
        <p:txBody>
          <a:bodyPr>
            <a:normAutofit/>
          </a:bodyPr>
          <a:lstStyle/>
          <a:p>
            <a:r>
              <a:rPr lang="en-US" dirty="0"/>
              <a:t>Younger age at </a:t>
            </a:r>
            <a:r>
              <a:rPr lang="en-US" dirty="0" err="1"/>
              <a:t>cART</a:t>
            </a:r>
            <a:r>
              <a:rPr lang="en-US" dirty="0"/>
              <a:t> initiation was found to be a predicting factor for treatment failure in this study. Patients who had started at </a:t>
            </a:r>
            <a:r>
              <a:rPr lang="en-US" dirty="0">
                <a:solidFill>
                  <a:srgbClr val="C00000"/>
                </a:solidFill>
              </a:rPr>
              <a:t>11 month or younger had an increased chance of failure</a:t>
            </a:r>
            <a:r>
              <a:rPr lang="en-US" dirty="0"/>
              <a:t>.</a:t>
            </a:r>
          </a:p>
          <a:p>
            <a:pPr lvl="1"/>
            <a:r>
              <a:rPr lang="en-US" dirty="0"/>
              <a:t>The finding inline with a study conducted in </a:t>
            </a:r>
            <a:r>
              <a:rPr lang="en-US" dirty="0">
                <a:solidFill>
                  <a:srgbClr val="000099"/>
                </a:solidFill>
              </a:rPr>
              <a:t>Tanzania and four referral hospitals in Ethiopia, </a:t>
            </a:r>
            <a:r>
              <a:rPr lang="en-US" dirty="0" smtClean="0">
                <a:solidFill>
                  <a:srgbClr val="000099"/>
                </a:solidFill>
              </a:rPr>
              <a:t>and Thailand.</a:t>
            </a:r>
            <a:endParaRPr lang="en-US" dirty="0">
              <a:solidFill>
                <a:schemeClr val="accent6">
                  <a:lumMod val="75000"/>
                </a:schemeClr>
              </a:solidFill>
            </a:endParaRPr>
          </a:p>
        </p:txBody>
      </p:sp>
      <p:sp>
        <p:nvSpPr>
          <p:cNvPr id="4" name="Rectangle 3">
            <a:extLst>
              <a:ext uri="{FF2B5EF4-FFF2-40B4-BE49-F238E27FC236}">
                <a16:creationId xmlns:a16="http://schemas.microsoft.com/office/drawing/2014/main" id="{6D53D1B4-5828-4F11-888D-3EABE4EF5E3D}"/>
              </a:ext>
            </a:extLst>
          </p:cNvPr>
          <p:cNvSpPr/>
          <p:nvPr/>
        </p:nvSpPr>
        <p:spPr>
          <a:xfrm>
            <a:off x="-7377" y="6214029"/>
            <a:ext cx="11328679" cy="369332"/>
          </a:xfrm>
          <a:prstGeom prst="rect">
            <a:avLst/>
          </a:prstGeom>
        </p:spPr>
        <p:txBody>
          <a:bodyPr wrap="none">
            <a:spAutoFit/>
          </a:bodyPr>
          <a:lstStyle/>
          <a:p>
            <a:r>
              <a:rPr lang="en-US" dirty="0">
                <a:solidFill>
                  <a:schemeClr val="accent6">
                    <a:lumMod val="75000"/>
                  </a:schemeClr>
                </a:solidFill>
              </a:rPr>
              <a:t>            [</a:t>
            </a:r>
            <a:r>
              <a:rPr lang="en-US" dirty="0">
                <a:solidFill>
                  <a:srgbClr val="000099"/>
                </a:solidFill>
              </a:rPr>
              <a:t>Bacha T, et.al ,2012;                                                                                                                         </a:t>
            </a:r>
            <a:r>
              <a:rPr lang="en-US" dirty="0" err="1">
                <a:solidFill>
                  <a:srgbClr val="000099"/>
                </a:solidFill>
              </a:rPr>
              <a:t>Puthanakit</a:t>
            </a:r>
            <a:r>
              <a:rPr lang="en-US" dirty="0">
                <a:solidFill>
                  <a:srgbClr val="000099"/>
                </a:solidFill>
              </a:rPr>
              <a:t> </a:t>
            </a:r>
            <a:r>
              <a:rPr lang="en-US" dirty="0" err="1">
                <a:solidFill>
                  <a:srgbClr val="000099"/>
                </a:solidFill>
              </a:rPr>
              <a:t>T,et.al</a:t>
            </a:r>
            <a:r>
              <a:rPr lang="en-US" dirty="0">
                <a:solidFill>
                  <a:srgbClr val="000099"/>
                </a:solidFill>
              </a:rPr>
              <a:t> 2009 ]</a:t>
            </a:r>
          </a:p>
        </p:txBody>
      </p:sp>
    </p:spTree>
    <p:extLst>
      <p:ext uri="{BB962C8B-B14F-4D97-AF65-F5344CB8AC3E}">
        <p14:creationId xmlns:p14="http://schemas.microsoft.com/office/powerpoint/2010/main" val="1249776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BB0CF-D073-4878-8221-76067CDB29A0}"/>
              </a:ext>
            </a:extLst>
          </p:cNvPr>
          <p:cNvSpPr>
            <a:spLocks noGrp="1"/>
          </p:cNvSpPr>
          <p:nvPr>
            <p:ph type="title"/>
          </p:nvPr>
        </p:nvSpPr>
        <p:spPr>
          <a:xfrm>
            <a:off x="609600" y="134911"/>
            <a:ext cx="10972800" cy="719528"/>
          </a:xfrm>
        </p:spPr>
        <p:txBody>
          <a:bodyPr>
            <a:normAutofit/>
          </a:bodyPr>
          <a:lstStyle/>
          <a:p>
            <a:pPr algn="l"/>
            <a:r>
              <a:rPr lang="en-US" b="0" dirty="0"/>
              <a:t>Discussion……….</a:t>
            </a:r>
            <a:r>
              <a:rPr lang="en-US" b="0" dirty="0" err="1"/>
              <a:t>Con’t</a:t>
            </a:r>
            <a:r>
              <a:rPr lang="en-US" b="0" dirty="0"/>
              <a:t>(4)</a:t>
            </a:r>
            <a:endParaRPr lang="en-US" dirty="0"/>
          </a:p>
        </p:txBody>
      </p:sp>
      <p:sp>
        <p:nvSpPr>
          <p:cNvPr id="3" name="Content Placeholder 2">
            <a:extLst>
              <a:ext uri="{FF2B5EF4-FFF2-40B4-BE49-F238E27FC236}">
                <a16:creationId xmlns:a16="http://schemas.microsoft.com/office/drawing/2014/main" id="{397CB18C-78F8-4F0A-8601-792D6F3245F7}"/>
              </a:ext>
            </a:extLst>
          </p:cNvPr>
          <p:cNvSpPr>
            <a:spLocks noGrp="1"/>
          </p:cNvSpPr>
          <p:nvPr>
            <p:ph idx="1"/>
          </p:nvPr>
        </p:nvSpPr>
        <p:spPr>
          <a:xfrm>
            <a:off x="344774" y="1034322"/>
            <a:ext cx="11527436" cy="5091844"/>
          </a:xfrm>
          <a:ln>
            <a:solidFill>
              <a:schemeClr val="bg1"/>
            </a:solidFill>
          </a:ln>
        </p:spPr>
        <p:txBody>
          <a:bodyPr>
            <a:normAutofit/>
          </a:bodyPr>
          <a:lstStyle/>
          <a:p>
            <a:r>
              <a:rPr lang="en-US" dirty="0"/>
              <a:t>In the present study, it took a mean of </a:t>
            </a:r>
            <a:r>
              <a:rPr lang="en-US" b="1" dirty="0">
                <a:solidFill>
                  <a:srgbClr val="000099"/>
                </a:solidFill>
              </a:rPr>
              <a:t>12.67 (± 4.96) weeks </a:t>
            </a:r>
            <a:r>
              <a:rPr lang="en-US" dirty="0"/>
              <a:t>to modify </a:t>
            </a:r>
            <a:r>
              <a:rPr lang="en-US" dirty="0" err="1"/>
              <a:t>cART</a:t>
            </a:r>
            <a:r>
              <a:rPr lang="en-US" dirty="0"/>
              <a:t> regimen  &amp; a </a:t>
            </a:r>
            <a:r>
              <a:rPr lang="en-US" b="1" dirty="0">
                <a:solidFill>
                  <a:srgbClr val="000099"/>
                </a:solidFill>
              </a:rPr>
              <a:t>36.1% </a:t>
            </a:r>
            <a:r>
              <a:rPr lang="en-US" dirty="0"/>
              <a:t>patient’s regimen being changed within 30 days.</a:t>
            </a:r>
          </a:p>
          <a:p>
            <a:pPr lvl="1"/>
            <a:r>
              <a:rPr lang="en-US" dirty="0"/>
              <a:t> A significantly </a:t>
            </a:r>
            <a:r>
              <a:rPr lang="en-US" dirty="0">
                <a:solidFill>
                  <a:srgbClr val="FF0000"/>
                </a:solidFill>
              </a:rPr>
              <a:t>shorter time was taken to switch to second </a:t>
            </a:r>
            <a:r>
              <a:rPr lang="en-US" dirty="0"/>
              <a:t>line </a:t>
            </a:r>
            <a:r>
              <a:rPr lang="en-US" dirty="0" err="1"/>
              <a:t>cART</a:t>
            </a:r>
            <a:r>
              <a:rPr lang="en-US" dirty="0"/>
              <a:t> regimens in this study compared with other </a:t>
            </a:r>
          </a:p>
          <a:p>
            <a:pPr lvl="2">
              <a:buFont typeface="Wingdings" panose="05000000000000000000" pitchFamily="2" charset="2"/>
              <a:buChar char="ü"/>
            </a:pPr>
            <a:r>
              <a:rPr lang="en-US" b="1" dirty="0">
                <a:solidFill>
                  <a:srgbClr val="4267B2"/>
                </a:solidFill>
              </a:rPr>
              <a:t>This could be due to the availability of viral load testing in the study setting during the study period, unlike the other studies</a:t>
            </a:r>
            <a:r>
              <a:rPr lang="en-US" dirty="0">
                <a:solidFill>
                  <a:srgbClr val="4267B2"/>
                </a:solidFill>
              </a:rPr>
              <a:t>.</a:t>
            </a:r>
          </a:p>
          <a:p>
            <a:pPr marL="914400" lvl="2" indent="0">
              <a:buNone/>
            </a:pPr>
            <a:endParaRPr lang="en-US" dirty="0">
              <a:solidFill>
                <a:srgbClr val="4267B2"/>
              </a:solidFill>
            </a:endParaRPr>
          </a:p>
          <a:p>
            <a:pPr lvl="1"/>
            <a:r>
              <a:rPr lang="en-US" dirty="0"/>
              <a:t>In this study, </a:t>
            </a:r>
            <a:r>
              <a:rPr lang="en-US" dirty="0">
                <a:solidFill>
                  <a:srgbClr val="FF0000"/>
                </a:solidFill>
              </a:rPr>
              <a:t>notable delay in time taken to modify regimen after failure was confirmed according to the WHO </a:t>
            </a:r>
            <a:r>
              <a:rPr lang="en-US" dirty="0"/>
              <a:t>guidelines</a:t>
            </a:r>
            <a:endParaRPr lang="en-US" dirty="0">
              <a:solidFill>
                <a:srgbClr val="4267B2"/>
              </a:solidFill>
            </a:endParaRPr>
          </a:p>
        </p:txBody>
      </p:sp>
      <p:sp>
        <p:nvSpPr>
          <p:cNvPr id="4" name="Rectangle 3">
            <a:extLst>
              <a:ext uri="{FF2B5EF4-FFF2-40B4-BE49-F238E27FC236}">
                <a16:creationId xmlns:a16="http://schemas.microsoft.com/office/drawing/2014/main" id="{B2376853-86A2-4414-9AB8-F81FD45E2995}"/>
              </a:ext>
            </a:extLst>
          </p:cNvPr>
          <p:cNvSpPr/>
          <p:nvPr/>
        </p:nvSpPr>
        <p:spPr>
          <a:xfrm>
            <a:off x="0" y="6306049"/>
            <a:ext cx="12192000" cy="369332"/>
          </a:xfrm>
          <a:prstGeom prst="rect">
            <a:avLst/>
          </a:prstGeom>
        </p:spPr>
        <p:txBody>
          <a:bodyPr wrap="square">
            <a:spAutoFit/>
          </a:bodyPr>
          <a:lstStyle/>
          <a:p>
            <a:r>
              <a:rPr lang="en-US" dirty="0"/>
              <a:t>[</a:t>
            </a:r>
            <a:r>
              <a:rPr lang="en-US" b="1" dirty="0" err="1">
                <a:solidFill>
                  <a:srgbClr val="000099"/>
                </a:solidFill>
              </a:rPr>
              <a:t>Costenaro</a:t>
            </a:r>
            <a:r>
              <a:rPr lang="en-US" b="1" dirty="0">
                <a:solidFill>
                  <a:srgbClr val="000099"/>
                </a:solidFill>
              </a:rPr>
              <a:t> </a:t>
            </a:r>
            <a:r>
              <a:rPr lang="en-US" b="1" dirty="0" err="1">
                <a:solidFill>
                  <a:srgbClr val="000099"/>
                </a:solidFill>
              </a:rPr>
              <a:t>P,et.al</a:t>
            </a:r>
            <a:r>
              <a:rPr lang="en-US" b="1" dirty="0">
                <a:solidFill>
                  <a:srgbClr val="000099"/>
                </a:solidFill>
              </a:rPr>
              <a:t>, 2014; Kuhn L, et.al , 2018; </a:t>
            </a:r>
            <a:r>
              <a:rPr lang="en-US" dirty="0"/>
              <a:t> </a:t>
            </a:r>
            <a:r>
              <a:rPr lang="en-US" sz="1050" dirty="0"/>
              <a:t>                                                                                                            </a:t>
            </a:r>
            <a:r>
              <a:rPr lang="en-US" b="1" dirty="0" err="1">
                <a:solidFill>
                  <a:srgbClr val="000099"/>
                </a:solidFill>
              </a:rPr>
              <a:t>Narainsamy</a:t>
            </a:r>
            <a:r>
              <a:rPr lang="en-US" b="1" dirty="0">
                <a:solidFill>
                  <a:srgbClr val="000099"/>
                </a:solidFill>
              </a:rPr>
              <a:t> </a:t>
            </a:r>
            <a:r>
              <a:rPr lang="en-US" b="1" dirty="0" err="1">
                <a:solidFill>
                  <a:srgbClr val="000099"/>
                </a:solidFill>
              </a:rPr>
              <a:t>D,et.al</a:t>
            </a:r>
            <a:r>
              <a:rPr lang="en-US" b="1" dirty="0">
                <a:solidFill>
                  <a:srgbClr val="000099"/>
                </a:solidFill>
              </a:rPr>
              <a:t>  . 2017; WHO, 2010]</a:t>
            </a:r>
          </a:p>
        </p:txBody>
      </p:sp>
    </p:spTree>
    <p:extLst>
      <p:ext uri="{BB962C8B-B14F-4D97-AF65-F5344CB8AC3E}">
        <p14:creationId xmlns:p14="http://schemas.microsoft.com/office/powerpoint/2010/main" val="916339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BB0CF-D073-4878-8221-76067CDB29A0}"/>
              </a:ext>
            </a:extLst>
          </p:cNvPr>
          <p:cNvSpPr>
            <a:spLocks noGrp="1"/>
          </p:cNvSpPr>
          <p:nvPr>
            <p:ph type="title"/>
          </p:nvPr>
        </p:nvSpPr>
        <p:spPr>
          <a:xfrm>
            <a:off x="609600" y="134910"/>
            <a:ext cx="10972800" cy="899411"/>
          </a:xfrm>
        </p:spPr>
        <p:txBody>
          <a:bodyPr>
            <a:normAutofit/>
          </a:bodyPr>
          <a:lstStyle/>
          <a:p>
            <a:pPr algn="l"/>
            <a:r>
              <a:rPr lang="en-US" b="0" dirty="0"/>
              <a:t>Discussion……….</a:t>
            </a:r>
            <a:r>
              <a:rPr lang="en-US" b="0" dirty="0" err="1"/>
              <a:t>Con’t</a:t>
            </a:r>
            <a:r>
              <a:rPr lang="en-US" b="0" dirty="0"/>
              <a:t>(5)</a:t>
            </a:r>
            <a:endParaRPr lang="en-US" dirty="0"/>
          </a:p>
        </p:txBody>
      </p:sp>
      <p:sp>
        <p:nvSpPr>
          <p:cNvPr id="3" name="Content Placeholder 2">
            <a:extLst>
              <a:ext uri="{FF2B5EF4-FFF2-40B4-BE49-F238E27FC236}">
                <a16:creationId xmlns:a16="http://schemas.microsoft.com/office/drawing/2014/main" id="{397CB18C-78F8-4F0A-8601-792D6F3245F7}"/>
              </a:ext>
            </a:extLst>
          </p:cNvPr>
          <p:cNvSpPr>
            <a:spLocks noGrp="1"/>
          </p:cNvSpPr>
          <p:nvPr>
            <p:ph idx="1"/>
          </p:nvPr>
        </p:nvSpPr>
        <p:spPr>
          <a:xfrm>
            <a:off x="344774" y="1034322"/>
            <a:ext cx="11527436" cy="5091844"/>
          </a:xfrm>
        </p:spPr>
        <p:txBody>
          <a:bodyPr>
            <a:normAutofit lnSpcReduction="10000"/>
          </a:bodyPr>
          <a:lstStyle/>
          <a:p>
            <a:r>
              <a:rPr lang="en-US" dirty="0"/>
              <a:t>In the current study, multiple reasons have led to the substitution or changing of </a:t>
            </a:r>
            <a:r>
              <a:rPr lang="en-US" dirty="0" err="1"/>
              <a:t>cART</a:t>
            </a:r>
            <a:r>
              <a:rPr lang="en-US" dirty="0"/>
              <a:t> regimens for 162(50.9%) patients. Among these</a:t>
            </a:r>
          </a:p>
          <a:p>
            <a:pPr lvl="1"/>
            <a:r>
              <a:rPr lang="en-US" dirty="0"/>
              <a:t>treatment failure </a:t>
            </a:r>
            <a:r>
              <a:rPr lang="en-US" dirty="0">
                <a:solidFill>
                  <a:srgbClr val="000099"/>
                </a:solidFill>
              </a:rPr>
              <a:t>72(44.4%) </a:t>
            </a:r>
            <a:r>
              <a:rPr lang="en-US" dirty="0"/>
              <a:t>patients</a:t>
            </a:r>
          </a:p>
          <a:p>
            <a:pPr lvl="1"/>
            <a:r>
              <a:rPr lang="en-US" dirty="0"/>
              <a:t>substitution of all D4t to AZT or TDF based regimens in </a:t>
            </a:r>
            <a:r>
              <a:rPr lang="en-US" dirty="0">
                <a:solidFill>
                  <a:srgbClr val="000099"/>
                </a:solidFill>
              </a:rPr>
              <a:t>50 (30.8%) </a:t>
            </a:r>
            <a:r>
              <a:rPr lang="en-US" dirty="0"/>
              <a:t>patients.</a:t>
            </a:r>
          </a:p>
          <a:p>
            <a:pPr lvl="1"/>
            <a:r>
              <a:rPr lang="en-US" dirty="0"/>
              <a:t>substitution due to toxicity was from all d4T and AZT based regimens in 23 (14.1%) patients </a:t>
            </a:r>
          </a:p>
          <a:p>
            <a:pPr lvl="2"/>
            <a:r>
              <a:rPr lang="en-US" b="1" dirty="0">
                <a:solidFill>
                  <a:srgbClr val="000099"/>
                </a:solidFill>
              </a:rPr>
              <a:t>Likewise, in Malaysia, 2018 reported: treatment failure and drug toxicity in </a:t>
            </a:r>
            <a:r>
              <a:rPr lang="en-US" b="1" dirty="0">
                <a:solidFill>
                  <a:srgbClr val="FF0000"/>
                </a:solidFill>
              </a:rPr>
              <a:t>39 (54.9%) </a:t>
            </a:r>
            <a:r>
              <a:rPr lang="en-US" b="1" dirty="0">
                <a:solidFill>
                  <a:srgbClr val="000099"/>
                </a:solidFill>
              </a:rPr>
              <a:t>and </a:t>
            </a:r>
            <a:r>
              <a:rPr lang="en-US" b="1" dirty="0">
                <a:solidFill>
                  <a:srgbClr val="FF0000"/>
                </a:solidFill>
              </a:rPr>
              <a:t>14(19.7%),. </a:t>
            </a:r>
            <a:endParaRPr lang="en-US" b="1" dirty="0" smtClean="0">
              <a:solidFill>
                <a:srgbClr val="FF0000"/>
              </a:solidFill>
            </a:endParaRPr>
          </a:p>
          <a:p>
            <a:pPr lvl="2"/>
            <a:r>
              <a:rPr lang="en-US" b="1" dirty="0" smtClean="0">
                <a:solidFill>
                  <a:srgbClr val="000099"/>
                </a:solidFill>
              </a:rPr>
              <a:t>Also</a:t>
            </a:r>
            <a:r>
              <a:rPr lang="en-US" b="1" dirty="0">
                <a:solidFill>
                  <a:srgbClr val="000099"/>
                </a:solidFill>
              </a:rPr>
              <a:t>, a study in Swaziland ,2012 had similar findings : d4T regimen change was major reason </a:t>
            </a:r>
            <a:r>
              <a:rPr lang="en-US" b="1" dirty="0">
                <a:solidFill>
                  <a:srgbClr val="FF0000"/>
                </a:solidFill>
              </a:rPr>
              <a:t>105(77%) </a:t>
            </a:r>
            <a:r>
              <a:rPr lang="en-US" b="1" dirty="0" smtClean="0">
                <a:solidFill>
                  <a:srgbClr val="000099"/>
                </a:solidFill>
              </a:rPr>
              <a:t>patient.</a:t>
            </a:r>
            <a:endParaRPr lang="en-US" b="1" dirty="0">
              <a:solidFill>
                <a:srgbClr val="000099"/>
              </a:solidFill>
            </a:endParaRPr>
          </a:p>
        </p:txBody>
      </p:sp>
    </p:spTree>
    <p:extLst>
      <p:ext uri="{BB962C8B-B14F-4D97-AF65-F5344CB8AC3E}">
        <p14:creationId xmlns:p14="http://schemas.microsoft.com/office/powerpoint/2010/main" val="4097490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04F2-03CA-49DB-B385-D5887CC19051}"/>
              </a:ext>
            </a:extLst>
          </p:cNvPr>
          <p:cNvSpPr>
            <a:spLocks noGrp="1"/>
          </p:cNvSpPr>
          <p:nvPr>
            <p:ph type="title"/>
          </p:nvPr>
        </p:nvSpPr>
        <p:spPr/>
        <p:txBody>
          <a:bodyPr/>
          <a:lstStyle/>
          <a:p>
            <a:pPr algn="l"/>
            <a:r>
              <a:rPr lang="en-US" b="0" dirty="0"/>
              <a:t>Discussion……….</a:t>
            </a:r>
            <a:r>
              <a:rPr lang="en-US" b="0" dirty="0" err="1"/>
              <a:t>Con’t</a:t>
            </a:r>
            <a:r>
              <a:rPr lang="en-US" b="0" dirty="0"/>
              <a:t>(6)</a:t>
            </a:r>
            <a:endParaRPr lang="en-US" dirty="0"/>
          </a:p>
        </p:txBody>
      </p:sp>
      <p:sp>
        <p:nvSpPr>
          <p:cNvPr id="3" name="Content Placeholder 2">
            <a:extLst>
              <a:ext uri="{FF2B5EF4-FFF2-40B4-BE49-F238E27FC236}">
                <a16:creationId xmlns:a16="http://schemas.microsoft.com/office/drawing/2014/main" id="{56A3FB1B-D9B9-4698-88FE-B3D66D6855FC}"/>
              </a:ext>
            </a:extLst>
          </p:cNvPr>
          <p:cNvSpPr>
            <a:spLocks noGrp="1"/>
          </p:cNvSpPr>
          <p:nvPr>
            <p:ph idx="1"/>
          </p:nvPr>
        </p:nvSpPr>
        <p:spPr/>
        <p:txBody>
          <a:bodyPr>
            <a:normAutofit/>
          </a:bodyPr>
          <a:lstStyle/>
          <a:p>
            <a:r>
              <a:rPr lang="en-US" dirty="0"/>
              <a:t>Only </a:t>
            </a:r>
            <a:r>
              <a:rPr lang="en-US" b="1" dirty="0">
                <a:solidFill>
                  <a:srgbClr val="FF0000"/>
                </a:solidFill>
              </a:rPr>
              <a:t>21(6.6%) </a:t>
            </a:r>
            <a:r>
              <a:rPr lang="en-US" dirty="0"/>
              <a:t>patients had received PMTCT service. </a:t>
            </a:r>
          </a:p>
          <a:p>
            <a:pPr lvl="1"/>
            <a:r>
              <a:rPr lang="en-US" dirty="0"/>
              <a:t>Similarly study conducted in Ethiopia </a:t>
            </a:r>
            <a:r>
              <a:rPr lang="en-US" dirty="0" err="1"/>
              <a:t>Oromiya</a:t>
            </a:r>
            <a:r>
              <a:rPr lang="en-US" dirty="0"/>
              <a:t>  in 2017, 16 (5.9%).</a:t>
            </a:r>
          </a:p>
          <a:p>
            <a:pPr marL="457200" lvl="1" indent="0">
              <a:buNone/>
            </a:pPr>
            <a:r>
              <a:rPr lang="en-US" dirty="0"/>
              <a:t> </a:t>
            </a:r>
            <a:endParaRPr lang="en-US" dirty="0">
              <a:solidFill>
                <a:schemeClr val="accent6">
                  <a:lumMod val="75000"/>
                </a:schemeClr>
              </a:solidFill>
            </a:endParaRPr>
          </a:p>
          <a:p>
            <a:r>
              <a:rPr lang="en-US" dirty="0"/>
              <a:t>PMTCT service in this study was higher compared to results from other previous similar setting studies</a:t>
            </a:r>
          </a:p>
          <a:p>
            <a:pPr lvl="1"/>
            <a:r>
              <a:rPr lang="en-US" dirty="0"/>
              <a:t>This might be due to the scale-up of Option B+, an implementation of the “test and </a:t>
            </a:r>
            <a:r>
              <a:rPr lang="en-US" dirty="0" smtClean="0"/>
              <a:t>treat "strategy </a:t>
            </a:r>
            <a:r>
              <a:rPr lang="en-US" dirty="0"/>
              <a:t>in HIV+ pregnant women, since 2013 by the Ethiopia Ministry of Health</a:t>
            </a:r>
            <a:endParaRPr lang="en-US" dirty="0">
              <a:solidFill>
                <a:schemeClr val="accent6">
                  <a:lumMod val="75000"/>
                </a:schemeClr>
              </a:solidFill>
            </a:endParaRPr>
          </a:p>
        </p:txBody>
      </p:sp>
      <p:sp>
        <p:nvSpPr>
          <p:cNvPr id="4" name="Rectangle 3">
            <a:extLst>
              <a:ext uri="{FF2B5EF4-FFF2-40B4-BE49-F238E27FC236}">
                <a16:creationId xmlns:a16="http://schemas.microsoft.com/office/drawing/2014/main" id="{6822EB9E-F19B-48DB-BCFB-46CC03363910}"/>
              </a:ext>
            </a:extLst>
          </p:cNvPr>
          <p:cNvSpPr/>
          <p:nvPr/>
        </p:nvSpPr>
        <p:spPr>
          <a:xfrm>
            <a:off x="466827" y="6237677"/>
            <a:ext cx="3692357" cy="369332"/>
          </a:xfrm>
          <a:prstGeom prst="rect">
            <a:avLst/>
          </a:prstGeom>
        </p:spPr>
        <p:txBody>
          <a:bodyPr wrap="none">
            <a:spAutoFit/>
          </a:bodyPr>
          <a:lstStyle/>
          <a:p>
            <a:r>
              <a:rPr lang="en-US" b="1" dirty="0">
                <a:solidFill>
                  <a:srgbClr val="000099"/>
                </a:solidFill>
              </a:rPr>
              <a:t>[Yassin S, </a:t>
            </a:r>
            <a:r>
              <a:rPr lang="en-US" b="1" i="1" dirty="0">
                <a:solidFill>
                  <a:srgbClr val="000099"/>
                </a:solidFill>
              </a:rPr>
              <a:t>et.al, </a:t>
            </a:r>
            <a:r>
              <a:rPr lang="en-US" b="1" dirty="0">
                <a:solidFill>
                  <a:srgbClr val="000099"/>
                </a:solidFill>
              </a:rPr>
              <a:t>2017; </a:t>
            </a:r>
            <a:r>
              <a:rPr lang="en-US" b="1" dirty="0" err="1">
                <a:solidFill>
                  <a:srgbClr val="000099"/>
                </a:solidFill>
              </a:rPr>
              <a:t>Zeleke</a:t>
            </a:r>
            <a:r>
              <a:rPr lang="en-US" b="1" dirty="0">
                <a:solidFill>
                  <a:srgbClr val="000099"/>
                </a:solidFill>
              </a:rPr>
              <a:t> A.2014].</a:t>
            </a:r>
          </a:p>
        </p:txBody>
      </p:sp>
      <p:sp>
        <p:nvSpPr>
          <p:cNvPr id="5" name="Rectangle 4">
            <a:extLst>
              <a:ext uri="{FF2B5EF4-FFF2-40B4-BE49-F238E27FC236}">
                <a16:creationId xmlns:a16="http://schemas.microsoft.com/office/drawing/2014/main" id="{9201182F-3AAB-4C2E-8B87-F695762B5934}"/>
              </a:ext>
            </a:extLst>
          </p:cNvPr>
          <p:cNvSpPr/>
          <p:nvPr/>
        </p:nvSpPr>
        <p:spPr>
          <a:xfrm>
            <a:off x="7667531" y="6214029"/>
            <a:ext cx="3655040" cy="646331"/>
          </a:xfrm>
          <a:prstGeom prst="rect">
            <a:avLst/>
          </a:prstGeom>
        </p:spPr>
        <p:txBody>
          <a:bodyPr wrap="none">
            <a:spAutoFit/>
          </a:bodyPr>
          <a:lstStyle/>
          <a:p>
            <a:r>
              <a:rPr lang="en-US" dirty="0">
                <a:solidFill>
                  <a:schemeClr val="accent6">
                    <a:lumMod val="75000"/>
                  </a:schemeClr>
                </a:solidFill>
              </a:rPr>
              <a:t>[</a:t>
            </a:r>
            <a:r>
              <a:rPr lang="en-US" b="1" dirty="0">
                <a:solidFill>
                  <a:srgbClr val="000099"/>
                </a:solidFill>
              </a:rPr>
              <a:t>Ethiopian Ministry of Health; 2013; </a:t>
            </a:r>
          </a:p>
          <a:p>
            <a:r>
              <a:rPr lang="en-US" b="1" dirty="0">
                <a:solidFill>
                  <a:srgbClr val="000099"/>
                </a:solidFill>
              </a:rPr>
              <a:t>  Bacha T, </a:t>
            </a:r>
            <a:r>
              <a:rPr lang="en-US" b="1" i="1" dirty="0">
                <a:solidFill>
                  <a:srgbClr val="000099"/>
                </a:solidFill>
              </a:rPr>
              <a:t>et.al, </a:t>
            </a:r>
            <a:r>
              <a:rPr lang="en-US" b="1" dirty="0">
                <a:solidFill>
                  <a:srgbClr val="000099"/>
                </a:solidFill>
              </a:rPr>
              <a:t>2012].</a:t>
            </a:r>
          </a:p>
        </p:txBody>
      </p:sp>
    </p:spTree>
    <p:extLst>
      <p:ext uri="{BB962C8B-B14F-4D97-AF65-F5344CB8AC3E}">
        <p14:creationId xmlns:p14="http://schemas.microsoft.com/office/powerpoint/2010/main" val="592194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0" dirty="0"/>
              <a:t>Conclusion</a:t>
            </a:r>
            <a:endParaRPr lang="en-US" dirty="0"/>
          </a:p>
        </p:txBody>
      </p:sp>
      <p:sp>
        <p:nvSpPr>
          <p:cNvPr id="3" name="Content Placeholder 2"/>
          <p:cNvSpPr>
            <a:spLocks noGrp="1"/>
          </p:cNvSpPr>
          <p:nvPr>
            <p:ph idx="1"/>
          </p:nvPr>
        </p:nvSpPr>
        <p:spPr/>
        <p:txBody>
          <a:bodyPr/>
          <a:lstStyle/>
          <a:p>
            <a:r>
              <a:rPr lang="en-US" dirty="0"/>
              <a:t>One fifth of the patients had experienced treatment failure.</a:t>
            </a:r>
          </a:p>
          <a:p>
            <a:r>
              <a:rPr lang="en-US" dirty="0">
                <a:solidFill>
                  <a:srgbClr val="000099"/>
                </a:solidFill>
              </a:rPr>
              <a:t>Advanced WHO stage at baseline, not being taken care of by mother and father, negative </a:t>
            </a:r>
            <a:r>
              <a:rPr lang="en-US" dirty="0" err="1">
                <a:solidFill>
                  <a:srgbClr val="000099"/>
                </a:solidFill>
              </a:rPr>
              <a:t>sero</a:t>
            </a:r>
            <a:r>
              <a:rPr lang="en-US" dirty="0">
                <a:solidFill>
                  <a:srgbClr val="000099"/>
                </a:solidFill>
              </a:rPr>
              <a:t>-status caretakers, and younger age at initiation of </a:t>
            </a:r>
            <a:r>
              <a:rPr lang="en-US" dirty="0" err="1">
                <a:solidFill>
                  <a:srgbClr val="000099"/>
                </a:solidFill>
              </a:rPr>
              <a:t>cART</a:t>
            </a:r>
            <a:r>
              <a:rPr lang="en-US" dirty="0">
                <a:solidFill>
                  <a:srgbClr val="000099"/>
                </a:solidFill>
              </a:rPr>
              <a:t> </a:t>
            </a:r>
            <a:r>
              <a:rPr lang="en-US" dirty="0"/>
              <a:t>were the predictors of treatment failure.</a:t>
            </a:r>
          </a:p>
          <a:p>
            <a:r>
              <a:rPr lang="en-US" dirty="0">
                <a:solidFill>
                  <a:srgbClr val="FF3300"/>
                </a:solidFill>
              </a:rPr>
              <a:t>PMTCT service uptake was very low</a:t>
            </a:r>
          </a:p>
        </p:txBody>
      </p:sp>
    </p:spTree>
    <p:extLst>
      <p:ext uri="{BB962C8B-B14F-4D97-AF65-F5344CB8AC3E}">
        <p14:creationId xmlns:p14="http://schemas.microsoft.com/office/powerpoint/2010/main" val="3621454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0" dirty="0"/>
              <a:t>Conclusion ……</a:t>
            </a:r>
            <a:r>
              <a:rPr lang="en-US" b="0" dirty="0" err="1"/>
              <a:t>Con’t</a:t>
            </a:r>
            <a:endParaRPr lang="en-US" dirty="0"/>
          </a:p>
        </p:txBody>
      </p:sp>
      <p:sp>
        <p:nvSpPr>
          <p:cNvPr id="3" name="Content Placeholder 2"/>
          <p:cNvSpPr>
            <a:spLocks noGrp="1"/>
          </p:cNvSpPr>
          <p:nvPr>
            <p:ph idx="1"/>
          </p:nvPr>
        </p:nvSpPr>
        <p:spPr/>
        <p:txBody>
          <a:bodyPr/>
          <a:lstStyle/>
          <a:p>
            <a:r>
              <a:rPr lang="en-US" dirty="0"/>
              <a:t>There was a significant time gap between detection of treatment failure and initiation of second line </a:t>
            </a:r>
            <a:r>
              <a:rPr lang="en-US" dirty="0" err="1"/>
              <a:t>cART</a:t>
            </a:r>
            <a:r>
              <a:rPr lang="en-US" dirty="0"/>
              <a:t>.</a:t>
            </a:r>
          </a:p>
          <a:p>
            <a:r>
              <a:rPr lang="en-US" dirty="0"/>
              <a:t>Half of the patients encountered regimen switching or substitution of </a:t>
            </a:r>
            <a:r>
              <a:rPr lang="en-US" dirty="0" err="1"/>
              <a:t>cART</a:t>
            </a:r>
            <a:r>
              <a:rPr lang="en-US" dirty="0"/>
              <a:t> due to treatment failure and replacement of </a:t>
            </a:r>
            <a:r>
              <a:rPr lang="en-US" dirty="0" err="1"/>
              <a:t>stavudine</a:t>
            </a:r>
            <a:r>
              <a:rPr lang="en-US" dirty="0"/>
              <a:t> (d4T).</a:t>
            </a:r>
          </a:p>
        </p:txBody>
      </p:sp>
    </p:spTree>
    <p:extLst>
      <p:ext uri="{BB962C8B-B14F-4D97-AF65-F5344CB8AC3E}">
        <p14:creationId xmlns:p14="http://schemas.microsoft.com/office/powerpoint/2010/main" val="3572245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8B31AE-C6F2-46B0-A4B2-9BC96747D349}"/>
              </a:ext>
            </a:extLst>
          </p:cNvPr>
          <p:cNvSpPr>
            <a:spLocks noGrp="1"/>
          </p:cNvSpPr>
          <p:nvPr>
            <p:ph idx="1"/>
          </p:nvPr>
        </p:nvSpPr>
        <p:spPr>
          <a:xfrm>
            <a:off x="1983782" y="1600203"/>
            <a:ext cx="8245099" cy="2894306"/>
          </a:xfrm>
        </p:spPr>
        <p:txBody>
          <a:bodyPr>
            <a:normAutofit/>
          </a:bodyPr>
          <a:lstStyle/>
          <a:p>
            <a:pPr algn="ctr"/>
            <a:endParaRPr lang="en-US" sz="4400" dirty="0"/>
          </a:p>
          <a:p>
            <a:pPr marL="0" indent="0" algn="ctr">
              <a:buNone/>
            </a:pPr>
            <a:r>
              <a:rPr lang="en-US" sz="4400" dirty="0">
                <a:solidFill>
                  <a:srgbClr val="00B050"/>
                </a:solidFill>
                <a:latin typeface="Eras Demi ITC" panose="020B0805030504020804" pitchFamily="34" charset="0"/>
              </a:rPr>
              <a:t>THANK YOU </a:t>
            </a:r>
            <a:r>
              <a:rPr lang="en-US" sz="4400" dirty="0">
                <a:solidFill>
                  <a:srgbClr val="FFFF00"/>
                </a:solidFill>
                <a:latin typeface="Eras Demi ITC" panose="020B0805030504020804" pitchFamily="34" charset="0"/>
              </a:rPr>
              <a:t>FOR YOUR </a:t>
            </a:r>
            <a:r>
              <a:rPr lang="en-US" sz="4400" dirty="0">
                <a:solidFill>
                  <a:srgbClr val="FF0000"/>
                </a:solidFill>
                <a:latin typeface="Eras Demi ITC" panose="020B0805030504020804" pitchFamily="34" charset="0"/>
              </a:rPr>
              <a:t>ATTENTION!</a:t>
            </a:r>
          </a:p>
        </p:txBody>
      </p:sp>
    </p:spTree>
    <p:extLst>
      <p:ext uri="{BB962C8B-B14F-4D97-AF65-F5344CB8AC3E}">
        <p14:creationId xmlns:p14="http://schemas.microsoft.com/office/powerpoint/2010/main" val="22200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Introduction</a:t>
            </a:r>
          </a:p>
        </p:txBody>
      </p:sp>
      <p:sp>
        <p:nvSpPr>
          <p:cNvPr id="3" name="Content Placeholder 2"/>
          <p:cNvSpPr>
            <a:spLocks noGrp="1"/>
          </p:cNvSpPr>
          <p:nvPr>
            <p:ph idx="1"/>
          </p:nvPr>
        </p:nvSpPr>
        <p:spPr>
          <a:xfrm>
            <a:off x="433953" y="1224366"/>
            <a:ext cx="11148447" cy="4901799"/>
          </a:xfrm>
        </p:spPr>
        <p:txBody>
          <a:bodyPr>
            <a:normAutofit/>
          </a:bodyPr>
          <a:lstStyle/>
          <a:p>
            <a:r>
              <a:rPr lang="en-US" dirty="0"/>
              <a:t>In Ethiopia there is a significant pediatric HIV-1 burden with ≈</a:t>
            </a:r>
          </a:p>
          <a:p>
            <a:pPr lvl="1"/>
            <a:r>
              <a:rPr lang="en-US" dirty="0">
                <a:solidFill>
                  <a:srgbClr val="000099"/>
                </a:solidFill>
              </a:rPr>
              <a:t>65,100 infected children, with an estimated</a:t>
            </a:r>
            <a:r>
              <a:rPr lang="en-US" b="1" dirty="0">
                <a:solidFill>
                  <a:srgbClr val="FF0000"/>
                </a:solidFill>
              </a:rPr>
              <a:t> 3200 </a:t>
            </a:r>
            <a:r>
              <a:rPr lang="en-US" dirty="0">
                <a:solidFill>
                  <a:srgbClr val="000099"/>
                </a:solidFill>
              </a:rPr>
              <a:t>AIDS-related child deaths occurring annually</a:t>
            </a:r>
          </a:p>
          <a:p>
            <a:r>
              <a:rPr lang="en-US" dirty="0">
                <a:solidFill>
                  <a:srgbClr val="000099"/>
                </a:solidFill>
              </a:rPr>
              <a:t> </a:t>
            </a:r>
            <a:r>
              <a:rPr lang="en-US" sz="3400" dirty="0"/>
              <a:t>In Ethiopia an overall use of the combination antiretroviral therapy </a:t>
            </a:r>
            <a:r>
              <a:rPr lang="en-US" sz="3000" dirty="0"/>
              <a:t>(</a:t>
            </a:r>
            <a:r>
              <a:rPr lang="en-US" sz="3000" dirty="0" err="1"/>
              <a:t>cART</a:t>
            </a:r>
            <a:r>
              <a:rPr lang="en-US" sz="3000" dirty="0"/>
              <a:t>) coverage reaching </a:t>
            </a:r>
            <a:r>
              <a:rPr lang="en-US" sz="3000" b="1" dirty="0">
                <a:solidFill>
                  <a:srgbClr val="000099"/>
                </a:solidFill>
              </a:rPr>
              <a:t>73% </a:t>
            </a:r>
          </a:p>
          <a:p>
            <a:pPr lvl="1"/>
            <a:r>
              <a:rPr lang="en-US" dirty="0"/>
              <a:t>treatment of HIV faces many challenges, out of these; </a:t>
            </a:r>
            <a:r>
              <a:rPr lang="en-US" b="1" dirty="0">
                <a:solidFill>
                  <a:srgbClr val="000099"/>
                </a:solidFill>
              </a:rPr>
              <a:t>treatment failure is a major concern</a:t>
            </a:r>
            <a:r>
              <a:rPr lang="en-US" sz="2200" b="1" dirty="0">
                <a:solidFill>
                  <a:srgbClr val="000099"/>
                </a:solidFill>
              </a:rPr>
              <a:t>.</a:t>
            </a:r>
          </a:p>
          <a:p>
            <a:pPr lvl="2"/>
            <a:endParaRPr lang="en-US" dirty="0">
              <a:solidFill>
                <a:schemeClr val="accent6">
                  <a:lumMod val="75000"/>
                </a:schemeClr>
              </a:solidFill>
            </a:endParaRPr>
          </a:p>
        </p:txBody>
      </p:sp>
      <p:sp>
        <p:nvSpPr>
          <p:cNvPr id="4" name="Rectangle 3">
            <a:extLst>
              <a:ext uri="{FF2B5EF4-FFF2-40B4-BE49-F238E27FC236}">
                <a16:creationId xmlns:a16="http://schemas.microsoft.com/office/drawing/2014/main" id="{DD6125B6-D6E0-45D2-8534-3F6CCD10F424}"/>
              </a:ext>
            </a:extLst>
          </p:cNvPr>
          <p:cNvSpPr/>
          <p:nvPr/>
        </p:nvSpPr>
        <p:spPr>
          <a:xfrm>
            <a:off x="-454459" y="6212875"/>
            <a:ext cx="5308633" cy="369332"/>
          </a:xfrm>
          <a:prstGeom prst="rect">
            <a:avLst/>
          </a:prstGeom>
        </p:spPr>
        <p:txBody>
          <a:bodyPr wrap="none">
            <a:spAutoFit/>
          </a:bodyPr>
          <a:lstStyle/>
          <a:p>
            <a:pPr lvl="1"/>
            <a:r>
              <a:rPr lang="en-US" b="1" dirty="0">
                <a:solidFill>
                  <a:srgbClr val="000099"/>
                </a:solidFill>
              </a:rPr>
              <a:t>[Ethiopian Public Health Institute; March, 2017]. </a:t>
            </a:r>
          </a:p>
        </p:txBody>
      </p:sp>
      <p:sp>
        <p:nvSpPr>
          <p:cNvPr id="5" name="Rectangle 4">
            <a:extLst>
              <a:ext uri="{FF2B5EF4-FFF2-40B4-BE49-F238E27FC236}">
                <a16:creationId xmlns:a16="http://schemas.microsoft.com/office/drawing/2014/main" id="{C9844580-5FD6-41FF-9BE9-4F8152FA012F}"/>
              </a:ext>
            </a:extLst>
          </p:cNvPr>
          <p:cNvSpPr/>
          <p:nvPr/>
        </p:nvSpPr>
        <p:spPr>
          <a:xfrm>
            <a:off x="8645990" y="6212875"/>
            <a:ext cx="1482842" cy="369332"/>
          </a:xfrm>
          <a:prstGeom prst="rect">
            <a:avLst/>
          </a:prstGeom>
        </p:spPr>
        <p:txBody>
          <a:bodyPr wrap="none">
            <a:spAutoFit/>
          </a:bodyPr>
          <a:lstStyle/>
          <a:p>
            <a:r>
              <a:rPr lang="en-US" b="1" dirty="0">
                <a:solidFill>
                  <a:srgbClr val="000099"/>
                </a:solidFill>
              </a:rPr>
              <a:t>[WHO, 2006].</a:t>
            </a:r>
          </a:p>
        </p:txBody>
      </p:sp>
    </p:spTree>
    <p:extLst>
      <p:ext uri="{BB962C8B-B14F-4D97-AF65-F5344CB8AC3E}">
        <p14:creationId xmlns:p14="http://schemas.microsoft.com/office/powerpoint/2010/main" val="66215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778306"/>
          </a:xfrm>
        </p:spPr>
        <p:txBody>
          <a:bodyPr/>
          <a:lstStyle/>
          <a:p>
            <a:pPr algn="l"/>
            <a:r>
              <a:rPr lang="en-US" dirty="0"/>
              <a:t>Introduction……</a:t>
            </a:r>
            <a:r>
              <a:rPr lang="en-US" dirty="0" err="1"/>
              <a:t>Con’t</a:t>
            </a:r>
            <a:r>
              <a:rPr lang="en-US" dirty="0"/>
              <a:t> (1)</a:t>
            </a:r>
          </a:p>
        </p:txBody>
      </p:sp>
      <p:sp>
        <p:nvSpPr>
          <p:cNvPr id="3" name="Content Placeholder 2"/>
          <p:cNvSpPr>
            <a:spLocks noGrp="1"/>
          </p:cNvSpPr>
          <p:nvPr>
            <p:ph idx="1"/>
          </p:nvPr>
        </p:nvSpPr>
        <p:spPr>
          <a:xfrm>
            <a:off x="207817" y="1052945"/>
            <a:ext cx="11748656" cy="5073221"/>
          </a:xfrm>
        </p:spPr>
        <p:txBody>
          <a:bodyPr>
            <a:normAutofit/>
          </a:bodyPr>
          <a:lstStyle/>
          <a:p>
            <a:r>
              <a:rPr lang="en-US" dirty="0"/>
              <a:t>In Ethiopia where medication is fully funded by the government due to unaffordability to patients,</a:t>
            </a:r>
          </a:p>
          <a:p>
            <a:pPr lvl="1"/>
            <a:r>
              <a:rPr lang="en-US" dirty="0">
                <a:solidFill>
                  <a:srgbClr val="000099"/>
                </a:solidFill>
              </a:rPr>
              <a:t>treatment failure and </a:t>
            </a:r>
          </a:p>
          <a:p>
            <a:pPr lvl="1"/>
            <a:r>
              <a:rPr lang="en-US" dirty="0">
                <a:solidFill>
                  <a:srgbClr val="000099"/>
                </a:solidFill>
              </a:rPr>
              <a:t>frequent substitution of medications are a major setback to the economy.</a:t>
            </a:r>
            <a:endParaRPr lang="en-US" dirty="0">
              <a:solidFill>
                <a:schemeClr val="accent6">
                  <a:lumMod val="75000"/>
                </a:schemeClr>
              </a:solidFill>
            </a:endParaRPr>
          </a:p>
        </p:txBody>
      </p:sp>
      <p:sp>
        <p:nvSpPr>
          <p:cNvPr id="5" name="Rectangle 4"/>
          <p:cNvSpPr/>
          <p:nvPr/>
        </p:nvSpPr>
        <p:spPr>
          <a:xfrm>
            <a:off x="289778" y="6267452"/>
            <a:ext cx="3961341" cy="369332"/>
          </a:xfrm>
          <a:prstGeom prst="rect">
            <a:avLst/>
          </a:prstGeom>
        </p:spPr>
        <p:txBody>
          <a:bodyPr wrap="none">
            <a:spAutoFit/>
          </a:bodyPr>
          <a:lstStyle/>
          <a:p>
            <a:r>
              <a:rPr lang="en-US" b="1" dirty="0">
                <a:solidFill>
                  <a:srgbClr val="000099"/>
                </a:solidFill>
              </a:rPr>
              <a:t>[Reynolds SJ </a:t>
            </a:r>
            <a:r>
              <a:rPr lang="en-US" b="1" i="1" dirty="0">
                <a:solidFill>
                  <a:srgbClr val="000099"/>
                </a:solidFill>
              </a:rPr>
              <a:t>et.al, </a:t>
            </a:r>
            <a:r>
              <a:rPr lang="en-US" b="1" dirty="0">
                <a:solidFill>
                  <a:srgbClr val="000099"/>
                </a:solidFill>
              </a:rPr>
              <a:t>N </a:t>
            </a:r>
            <a:r>
              <a:rPr lang="en-US" b="1" dirty="0" err="1">
                <a:solidFill>
                  <a:srgbClr val="000099"/>
                </a:solidFill>
              </a:rPr>
              <a:t>Engl</a:t>
            </a:r>
            <a:r>
              <a:rPr lang="en-US" b="1" dirty="0">
                <a:solidFill>
                  <a:srgbClr val="000099"/>
                </a:solidFill>
              </a:rPr>
              <a:t> J Med. 2003]. </a:t>
            </a:r>
          </a:p>
        </p:txBody>
      </p:sp>
    </p:spTree>
    <p:extLst>
      <p:ext uri="{BB962C8B-B14F-4D97-AF65-F5344CB8AC3E}">
        <p14:creationId xmlns:p14="http://schemas.microsoft.com/office/powerpoint/2010/main" val="273269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778306"/>
          </a:xfrm>
        </p:spPr>
        <p:txBody>
          <a:bodyPr/>
          <a:lstStyle/>
          <a:p>
            <a:pPr algn="l"/>
            <a:r>
              <a:rPr lang="en-US" dirty="0"/>
              <a:t>Introduction……</a:t>
            </a:r>
            <a:r>
              <a:rPr lang="en-US" dirty="0" err="1"/>
              <a:t>Con’t</a:t>
            </a:r>
            <a:r>
              <a:rPr lang="en-US" dirty="0"/>
              <a:t> (2)</a:t>
            </a:r>
          </a:p>
        </p:txBody>
      </p:sp>
      <p:sp>
        <p:nvSpPr>
          <p:cNvPr id="3" name="Content Placeholder 2"/>
          <p:cNvSpPr>
            <a:spLocks noGrp="1"/>
          </p:cNvSpPr>
          <p:nvPr>
            <p:ph idx="1"/>
          </p:nvPr>
        </p:nvSpPr>
        <p:spPr>
          <a:xfrm>
            <a:off x="207817" y="1052945"/>
            <a:ext cx="11748656" cy="5073221"/>
          </a:xfrm>
        </p:spPr>
        <p:txBody>
          <a:bodyPr>
            <a:normAutofit/>
          </a:bodyPr>
          <a:lstStyle/>
          <a:p>
            <a:r>
              <a:rPr lang="en-US" dirty="0"/>
              <a:t>However if treatment failure has developed, </a:t>
            </a:r>
            <a:r>
              <a:rPr lang="en-US" b="1" dirty="0">
                <a:solidFill>
                  <a:srgbClr val="000099"/>
                </a:solidFill>
              </a:rPr>
              <a:t>timely switch to second-line regimes is very important. </a:t>
            </a:r>
          </a:p>
          <a:p>
            <a:r>
              <a:rPr lang="en-US" dirty="0"/>
              <a:t>A delay in switch </a:t>
            </a:r>
          </a:p>
          <a:p>
            <a:pPr lvl="1"/>
            <a:r>
              <a:rPr lang="en-US" dirty="0">
                <a:solidFill>
                  <a:srgbClr val="000099"/>
                </a:solidFill>
              </a:rPr>
              <a:t>increases mortality and risk of developing opportunistic infections,</a:t>
            </a:r>
          </a:p>
          <a:p>
            <a:pPr lvl="1"/>
            <a:r>
              <a:rPr lang="en-US" dirty="0">
                <a:solidFill>
                  <a:srgbClr val="000099"/>
                </a:solidFill>
              </a:rPr>
              <a:t>the chance of failing on treatment again is also high when there is delay to switch.</a:t>
            </a:r>
            <a:endParaRPr lang="en-US" b="1" dirty="0">
              <a:solidFill>
                <a:schemeClr val="accent6">
                  <a:lumMod val="75000"/>
                </a:schemeClr>
              </a:solidFill>
            </a:endParaRPr>
          </a:p>
        </p:txBody>
      </p:sp>
      <p:sp>
        <p:nvSpPr>
          <p:cNvPr id="4" name="Rectangle 3">
            <a:extLst>
              <a:ext uri="{FF2B5EF4-FFF2-40B4-BE49-F238E27FC236}">
                <a16:creationId xmlns:a16="http://schemas.microsoft.com/office/drawing/2014/main" id="{6E6479C2-AFA0-4441-A592-D859A30F423D}"/>
              </a:ext>
            </a:extLst>
          </p:cNvPr>
          <p:cNvSpPr/>
          <p:nvPr/>
        </p:nvSpPr>
        <p:spPr>
          <a:xfrm>
            <a:off x="0" y="6195932"/>
            <a:ext cx="11288109" cy="369332"/>
          </a:xfrm>
          <a:prstGeom prst="rect">
            <a:avLst/>
          </a:prstGeom>
        </p:spPr>
        <p:txBody>
          <a:bodyPr wrap="square">
            <a:spAutoFit/>
          </a:bodyPr>
          <a:lstStyle/>
          <a:p>
            <a:r>
              <a:rPr lang="en-US" dirty="0">
                <a:solidFill>
                  <a:schemeClr val="accent6">
                    <a:lumMod val="75000"/>
                  </a:schemeClr>
                </a:solidFill>
              </a:rPr>
              <a:t>[</a:t>
            </a:r>
            <a:r>
              <a:rPr lang="en-US" b="1" dirty="0">
                <a:solidFill>
                  <a:srgbClr val="000099"/>
                </a:solidFill>
              </a:rPr>
              <a:t>Petersen ML, </a:t>
            </a:r>
            <a:r>
              <a:rPr lang="en-US" b="1" i="1" dirty="0">
                <a:solidFill>
                  <a:srgbClr val="000099"/>
                </a:solidFill>
              </a:rPr>
              <a:t>et.al, </a:t>
            </a:r>
            <a:r>
              <a:rPr lang="en-US" b="1" dirty="0">
                <a:solidFill>
                  <a:srgbClr val="000099"/>
                </a:solidFill>
              </a:rPr>
              <a:t>AIDS. 2014; </a:t>
            </a:r>
            <a:r>
              <a:rPr lang="en-US" b="1" dirty="0" err="1">
                <a:solidFill>
                  <a:srgbClr val="000099"/>
                </a:solidFill>
              </a:rPr>
              <a:t>PloS</a:t>
            </a:r>
            <a:r>
              <a:rPr lang="en-US" b="1" dirty="0">
                <a:solidFill>
                  <a:srgbClr val="000099"/>
                </a:solidFill>
              </a:rPr>
              <a:t> one. 2016 in Africa ;                                                   WHO, 2010]</a:t>
            </a:r>
          </a:p>
        </p:txBody>
      </p:sp>
    </p:spTree>
    <p:extLst>
      <p:ext uri="{BB962C8B-B14F-4D97-AF65-F5344CB8AC3E}">
        <p14:creationId xmlns:p14="http://schemas.microsoft.com/office/powerpoint/2010/main" val="3751230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457200" rtl="0">
              <a:spcBef>
                <a:spcPct val="0"/>
              </a:spcBef>
            </a:pPr>
            <a:r>
              <a:rPr lang="en-US" sz="4000" b="1" dirty="0">
                <a:solidFill>
                  <a:srgbClr val="FF0000"/>
                </a:solidFill>
                <a:latin typeface="Franklin Gothic Book" panose="020B0503020102020204" pitchFamily="34" charset="0"/>
                <a:cs typeface="Times New Roman" pitchFamily="18" charset="0"/>
              </a:rPr>
              <a:t>Objectives</a:t>
            </a:r>
            <a:r>
              <a:rPr lang="en-US" sz="3000" dirty="0">
                <a:latin typeface="Times New Roman" pitchFamily="18" charset="0"/>
                <a:cs typeface="Times New Roman" pitchFamily="18" charset="0"/>
              </a:rPr>
              <a:t/>
            </a:r>
            <a:br>
              <a:rPr lang="en-US" sz="3000"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609599" y="1600202"/>
            <a:ext cx="11249891" cy="4525963"/>
          </a:xfrm>
        </p:spPr>
        <p:txBody>
          <a:bodyPr/>
          <a:lstStyle/>
          <a:p>
            <a:r>
              <a:rPr lang="en-US" dirty="0"/>
              <a:t>The aim of this study was to </a:t>
            </a:r>
            <a:r>
              <a:rPr lang="en-US" dirty="0">
                <a:solidFill>
                  <a:srgbClr val="0000CC"/>
                </a:solidFill>
              </a:rPr>
              <a:t>determine the prevalence and</a:t>
            </a:r>
          </a:p>
          <a:p>
            <a:pPr marL="0" indent="0">
              <a:buNone/>
            </a:pPr>
            <a:r>
              <a:rPr lang="en-US" dirty="0">
                <a:solidFill>
                  <a:srgbClr val="0000CC"/>
                </a:solidFill>
              </a:rPr>
              <a:t>   predictors of first line antiretroviral therapy (ART) regimen</a:t>
            </a:r>
          </a:p>
          <a:p>
            <a:pPr marL="0" indent="0">
              <a:buNone/>
            </a:pPr>
            <a:r>
              <a:rPr lang="en-US" dirty="0">
                <a:solidFill>
                  <a:srgbClr val="0000CC"/>
                </a:solidFill>
              </a:rPr>
              <a:t>   failure, reasons and time taken to switch to second line</a:t>
            </a:r>
          </a:p>
          <a:p>
            <a:pPr marL="0" indent="0">
              <a:buNone/>
            </a:pPr>
            <a:r>
              <a:rPr lang="en-US" dirty="0">
                <a:solidFill>
                  <a:srgbClr val="0000CC"/>
                </a:solidFill>
              </a:rPr>
              <a:t>   antiretroviral (ARV) medications after treatment failure </a:t>
            </a:r>
            <a:r>
              <a:rPr lang="en-US" dirty="0"/>
              <a:t>among </a:t>
            </a:r>
          </a:p>
          <a:p>
            <a:pPr marL="0" indent="0">
              <a:buNone/>
            </a:pPr>
            <a:r>
              <a:rPr lang="en-US" dirty="0"/>
              <a:t>   HIV-infected children.</a:t>
            </a:r>
          </a:p>
        </p:txBody>
      </p:sp>
    </p:spTree>
    <p:extLst>
      <p:ext uri="{BB962C8B-B14F-4D97-AF65-F5344CB8AC3E}">
        <p14:creationId xmlns:p14="http://schemas.microsoft.com/office/powerpoint/2010/main" val="2866009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Methods: </a:t>
            </a:r>
          </a:p>
        </p:txBody>
      </p:sp>
      <p:sp>
        <p:nvSpPr>
          <p:cNvPr id="3" name="Content Placeholder 2"/>
          <p:cNvSpPr>
            <a:spLocks noGrp="1"/>
          </p:cNvSpPr>
          <p:nvPr>
            <p:ph idx="1"/>
          </p:nvPr>
        </p:nvSpPr>
        <p:spPr>
          <a:xfrm>
            <a:off x="609600" y="1224366"/>
            <a:ext cx="10972800" cy="4901799"/>
          </a:xfrm>
        </p:spPr>
        <p:txBody>
          <a:bodyPr>
            <a:normAutofit/>
          </a:bodyPr>
          <a:lstStyle/>
          <a:p>
            <a:r>
              <a:rPr lang="en-US" dirty="0"/>
              <a:t>A </a:t>
            </a:r>
            <a:r>
              <a:rPr lang="en-US" dirty="0">
                <a:solidFill>
                  <a:srgbClr val="000099"/>
                </a:solidFill>
              </a:rPr>
              <a:t>retrospective cohor</a:t>
            </a:r>
            <a:r>
              <a:rPr lang="en-US" dirty="0"/>
              <a:t>t study was conducted February 2003 to May 2018 in HIV-clinic at </a:t>
            </a:r>
            <a:r>
              <a:rPr lang="en-US" dirty="0" err="1"/>
              <a:t>Tikur</a:t>
            </a:r>
            <a:r>
              <a:rPr lang="en-US" dirty="0"/>
              <a:t> </a:t>
            </a:r>
            <a:r>
              <a:rPr lang="en-US" dirty="0" err="1"/>
              <a:t>Anbessa</a:t>
            </a:r>
            <a:r>
              <a:rPr lang="en-US" dirty="0"/>
              <a:t> Specialized Hospital (TASH), Ethiopia. </a:t>
            </a:r>
          </a:p>
          <a:p>
            <a:r>
              <a:rPr lang="en-US" dirty="0"/>
              <a:t>All HIV infected children ≤15 years of age and who were taking first line ART for at least 6 months were included.</a:t>
            </a:r>
          </a:p>
          <a:p>
            <a:r>
              <a:rPr lang="en-US" dirty="0"/>
              <a:t>Data abstraction format was used to collect the data from patients’ chart and registry. </a:t>
            </a:r>
          </a:p>
          <a:p>
            <a:r>
              <a:rPr lang="en-US" dirty="0"/>
              <a:t>Binary and multivariable logistic regression statistics were used.</a:t>
            </a:r>
          </a:p>
        </p:txBody>
      </p:sp>
    </p:spTree>
    <p:extLst>
      <p:ext uri="{BB962C8B-B14F-4D97-AF65-F5344CB8AC3E}">
        <p14:creationId xmlns:p14="http://schemas.microsoft.com/office/powerpoint/2010/main" val="404352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AC0E1-E391-4332-BEE9-CC80F02A8074}"/>
              </a:ext>
            </a:extLst>
          </p:cNvPr>
          <p:cNvSpPr>
            <a:spLocks noGrp="1"/>
          </p:cNvSpPr>
          <p:nvPr>
            <p:ph type="title"/>
          </p:nvPr>
        </p:nvSpPr>
        <p:spPr>
          <a:xfrm>
            <a:off x="609600" y="274639"/>
            <a:ext cx="10972800" cy="457195"/>
          </a:xfrm>
        </p:spPr>
        <p:txBody>
          <a:bodyPr>
            <a:normAutofit fontScale="90000"/>
          </a:bodyPr>
          <a:lstStyle/>
          <a:p>
            <a:pPr algn="l"/>
            <a:r>
              <a:rPr lang="en-US" sz="3100" dirty="0"/>
              <a:t/>
            </a:r>
            <a:br>
              <a:rPr lang="en-US" sz="3100" dirty="0"/>
            </a:br>
            <a:r>
              <a:rPr lang="en-US" sz="3600" dirty="0"/>
              <a:t>Operational definitions</a:t>
            </a:r>
            <a:r>
              <a:rPr lang="en-US" dirty="0"/>
              <a:t/>
            </a:r>
            <a:br>
              <a:rPr lang="en-US" dirty="0"/>
            </a:br>
            <a:endParaRPr lang="en-US" dirty="0"/>
          </a:p>
        </p:txBody>
      </p:sp>
      <p:sp>
        <p:nvSpPr>
          <p:cNvPr id="3" name="Content Placeholder 2">
            <a:extLst>
              <a:ext uri="{FF2B5EF4-FFF2-40B4-BE49-F238E27FC236}">
                <a16:creationId xmlns:a16="http://schemas.microsoft.com/office/drawing/2014/main" id="{003ED414-51AA-4B7F-8080-92FCB54DE953}"/>
              </a:ext>
            </a:extLst>
          </p:cNvPr>
          <p:cNvSpPr>
            <a:spLocks noGrp="1"/>
          </p:cNvSpPr>
          <p:nvPr>
            <p:ph idx="1"/>
          </p:nvPr>
        </p:nvSpPr>
        <p:spPr>
          <a:xfrm>
            <a:off x="374754" y="974361"/>
            <a:ext cx="11207646" cy="5151805"/>
          </a:xfrm>
        </p:spPr>
        <p:txBody>
          <a:bodyPr>
            <a:normAutofit fontScale="92500" lnSpcReduction="20000"/>
          </a:bodyPr>
          <a:lstStyle/>
          <a:p>
            <a:r>
              <a:rPr lang="en-US" b="1" dirty="0">
                <a:solidFill>
                  <a:srgbClr val="0000CC"/>
                </a:solidFill>
              </a:rPr>
              <a:t>Immunologic failure</a:t>
            </a:r>
            <a:r>
              <a:rPr lang="en-US" dirty="0">
                <a:solidFill>
                  <a:srgbClr val="0000CC"/>
                </a:solidFill>
              </a:rPr>
              <a:t> </a:t>
            </a:r>
          </a:p>
          <a:p>
            <a:pPr lvl="1"/>
            <a:r>
              <a:rPr lang="en-US" dirty="0"/>
              <a:t>In children &gt;5 years old </a:t>
            </a:r>
            <a:r>
              <a:rPr lang="en-US" dirty="0" smtClean="0"/>
              <a:t>→persistent </a:t>
            </a:r>
            <a:r>
              <a:rPr lang="en-US" dirty="0"/>
              <a:t>CD4 levels below 100 cells/mm3 and</a:t>
            </a:r>
          </a:p>
          <a:p>
            <a:pPr lvl="1"/>
            <a:r>
              <a:rPr lang="en-US" dirty="0"/>
              <a:t>I</a:t>
            </a:r>
            <a:r>
              <a:rPr lang="en-US" dirty="0" smtClean="0"/>
              <a:t>n </a:t>
            </a:r>
            <a:r>
              <a:rPr lang="en-US" dirty="0"/>
              <a:t>children ≤ 5 years </a:t>
            </a:r>
            <a:r>
              <a:rPr lang="en-US" dirty="0" err="1" smtClean="0"/>
              <a:t>old→Persistent</a:t>
            </a:r>
            <a:r>
              <a:rPr lang="en-US" dirty="0" smtClean="0"/>
              <a:t> </a:t>
            </a:r>
            <a:r>
              <a:rPr lang="en-US" dirty="0"/>
              <a:t>CD4 levels  below 200 cells/mm3 or  &lt;10%. </a:t>
            </a:r>
          </a:p>
          <a:p>
            <a:r>
              <a:rPr lang="en-US" b="1" dirty="0">
                <a:solidFill>
                  <a:srgbClr val="0000CC"/>
                </a:solidFill>
              </a:rPr>
              <a:t>Virologic failure</a:t>
            </a:r>
            <a:r>
              <a:rPr lang="en-US" dirty="0">
                <a:solidFill>
                  <a:srgbClr val="0000CC"/>
                </a:solidFill>
              </a:rPr>
              <a:t> </a:t>
            </a:r>
          </a:p>
          <a:p>
            <a:pPr lvl="1"/>
            <a:r>
              <a:rPr lang="en-US" dirty="0"/>
              <a:t>Viral load above 1000 copies/mL based on two consecutive viral load measurements in 3 months, with adherence support following the first viral load test. </a:t>
            </a:r>
          </a:p>
          <a:p>
            <a:r>
              <a:rPr lang="en-US" b="1" dirty="0">
                <a:solidFill>
                  <a:srgbClr val="0000CC"/>
                </a:solidFill>
              </a:rPr>
              <a:t>Clinical failure</a:t>
            </a:r>
            <a:r>
              <a:rPr lang="en-US" dirty="0">
                <a:solidFill>
                  <a:srgbClr val="0000CC"/>
                </a:solidFill>
              </a:rPr>
              <a:t> </a:t>
            </a:r>
          </a:p>
          <a:p>
            <a:pPr lvl="1"/>
            <a:r>
              <a:rPr lang="en-US" dirty="0"/>
              <a:t>D</a:t>
            </a:r>
            <a:r>
              <a:rPr lang="en-US" dirty="0" smtClean="0"/>
              <a:t>efined </a:t>
            </a:r>
            <a:r>
              <a:rPr lang="en-US" dirty="0"/>
              <a:t>as a new or recurrent clinical event indicating advanced or severe immune deficiency (WHO clinical stage 3 and 4 clinical condition with exception of TB) after 6 months of effective treatment. </a:t>
            </a:r>
          </a:p>
          <a:p>
            <a:endParaRPr lang="en-US" dirty="0"/>
          </a:p>
        </p:txBody>
      </p:sp>
      <p:sp>
        <p:nvSpPr>
          <p:cNvPr id="4" name="Rectangle 3">
            <a:extLst>
              <a:ext uri="{FF2B5EF4-FFF2-40B4-BE49-F238E27FC236}">
                <a16:creationId xmlns:a16="http://schemas.microsoft.com/office/drawing/2014/main" id="{4DEB7CCD-B29C-4829-AA71-D7504301FBF6}"/>
              </a:ext>
            </a:extLst>
          </p:cNvPr>
          <p:cNvSpPr/>
          <p:nvPr/>
        </p:nvSpPr>
        <p:spPr>
          <a:xfrm>
            <a:off x="229340" y="6214029"/>
            <a:ext cx="4132670" cy="369332"/>
          </a:xfrm>
          <a:prstGeom prst="rect">
            <a:avLst/>
          </a:prstGeom>
        </p:spPr>
        <p:txBody>
          <a:bodyPr wrap="none">
            <a:spAutoFit/>
          </a:bodyPr>
          <a:lstStyle/>
          <a:p>
            <a:r>
              <a:rPr lang="en-US" dirty="0"/>
              <a:t>[</a:t>
            </a:r>
            <a:r>
              <a:rPr lang="en-US" b="1" dirty="0">
                <a:solidFill>
                  <a:srgbClr val="000099"/>
                </a:solidFill>
              </a:rPr>
              <a:t>WHO HIV, TREATMENT AND CARE; 2017]</a:t>
            </a:r>
          </a:p>
        </p:txBody>
      </p:sp>
    </p:spTree>
    <p:extLst>
      <p:ext uri="{BB962C8B-B14F-4D97-AF65-F5344CB8AC3E}">
        <p14:creationId xmlns:p14="http://schemas.microsoft.com/office/powerpoint/2010/main" val="4144199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DE398C-9014-439D-BA23-2CC5DA1B6F08}"/>
              </a:ext>
            </a:extLst>
          </p:cNvPr>
          <p:cNvSpPr/>
          <p:nvPr/>
        </p:nvSpPr>
        <p:spPr>
          <a:xfrm>
            <a:off x="529651" y="206781"/>
            <a:ext cx="11267607" cy="729430"/>
          </a:xfrm>
          <a:prstGeom prst="rect">
            <a:avLst/>
          </a:prstGeom>
        </p:spPr>
        <p:txBody>
          <a:bodyPr wrap="square">
            <a:spAutoFit/>
          </a:bodyPr>
          <a:lstStyle/>
          <a:p>
            <a:pPr>
              <a:lnSpc>
                <a:spcPct val="115000"/>
              </a:lnSpc>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Table 1:- Socio-demographic characteristics of HIV infected children in HIV Clinics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Tikur</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Anbessa</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Specialized Hospital; Addis Ababa, Ethiopia from </a:t>
            </a:r>
            <a:r>
              <a:rPr lang="en-US" dirty="0">
                <a:latin typeface="Times New Roman" panose="02020603050405020304" pitchFamily="18" charset="0"/>
                <a:cs typeface="Times New Roman" panose="02020603050405020304" pitchFamily="18" charset="0"/>
              </a:rPr>
              <a:t> February 2003 to May 2018 </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(n=318)</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CF629DC1-4811-4324-A64B-FDBD426A03D8}"/>
              </a:ext>
            </a:extLst>
          </p:cNvPr>
          <p:cNvGraphicFramePr>
            <a:graphicFrameLocks noGrp="1"/>
          </p:cNvGraphicFramePr>
          <p:nvPr>
            <p:extLst>
              <p:ext uri="{D42A27DB-BD31-4B8C-83A1-F6EECF244321}">
                <p14:modId xmlns:p14="http://schemas.microsoft.com/office/powerpoint/2010/main" val="872600991"/>
              </p:ext>
            </p:extLst>
          </p:nvPr>
        </p:nvGraphicFramePr>
        <p:xfrm>
          <a:off x="922895" y="936211"/>
          <a:ext cx="9000594" cy="5349240"/>
        </p:xfrm>
        <a:graphic>
          <a:graphicData uri="http://schemas.openxmlformats.org/drawingml/2006/table">
            <a:tbl>
              <a:tblPr firstRow="1" firstCol="1" bandRow="1">
                <a:tableStyleId>{5C22544A-7EE6-4342-B048-85BDC9FD1C3A}</a:tableStyleId>
              </a:tblPr>
              <a:tblGrid>
                <a:gridCol w="1146245">
                  <a:extLst>
                    <a:ext uri="{9D8B030D-6E8A-4147-A177-3AD203B41FA5}">
                      <a16:colId xmlns:a16="http://schemas.microsoft.com/office/drawing/2014/main" val="1576719354"/>
                    </a:ext>
                  </a:extLst>
                </a:gridCol>
                <a:gridCol w="3687083">
                  <a:extLst>
                    <a:ext uri="{9D8B030D-6E8A-4147-A177-3AD203B41FA5}">
                      <a16:colId xmlns:a16="http://schemas.microsoft.com/office/drawing/2014/main" val="2431493672"/>
                    </a:ext>
                  </a:extLst>
                </a:gridCol>
                <a:gridCol w="1480597">
                  <a:extLst>
                    <a:ext uri="{9D8B030D-6E8A-4147-A177-3AD203B41FA5}">
                      <a16:colId xmlns:a16="http://schemas.microsoft.com/office/drawing/2014/main" val="2477616844"/>
                    </a:ext>
                  </a:extLst>
                </a:gridCol>
                <a:gridCol w="2686669">
                  <a:extLst>
                    <a:ext uri="{9D8B030D-6E8A-4147-A177-3AD203B41FA5}">
                      <a16:colId xmlns:a16="http://schemas.microsoft.com/office/drawing/2014/main" val="1839021464"/>
                    </a:ext>
                  </a:extLst>
                </a:gridCol>
              </a:tblGrid>
              <a:tr h="389557">
                <a:tc>
                  <a:txBody>
                    <a:bodyPr/>
                    <a:lstStyle/>
                    <a:p>
                      <a:pPr marL="0" marR="442595" algn="just">
                        <a:lnSpc>
                          <a:spcPct val="150000"/>
                        </a:lnSpc>
                        <a:spcBef>
                          <a:spcPts val="0"/>
                        </a:spcBef>
                        <a:spcAft>
                          <a:spcPts val="1000"/>
                        </a:spcAft>
                      </a:pPr>
                      <a:r>
                        <a:rPr lang="en-US" sz="1800" dirty="0">
                          <a:effectLst/>
                        </a:rPr>
                        <a:t>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dirty="0">
                          <a:effectLst/>
                        </a:rPr>
                        <a:t>Patient characteristics</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dirty="0">
                          <a:effectLst/>
                        </a:rPr>
                        <a:t>N (%)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666972406"/>
                  </a:ext>
                </a:extLst>
              </a:tr>
              <a:tr h="389557">
                <a:tc gridSpan="2">
                  <a:txBody>
                    <a:bodyPr/>
                    <a:lstStyle/>
                    <a:p>
                      <a:pPr marL="0" marR="0" algn="just">
                        <a:lnSpc>
                          <a:spcPct val="150000"/>
                        </a:lnSpc>
                        <a:spcBef>
                          <a:spcPts val="0"/>
                        </a:spcBef>
                        <a:spcAft>
                          <a:spcPts val="1000"/>
                        </a:spcAft>
                      </a:pPr>
                      <a:r>
                        <a:rPr lang="en-US" sz="1800" dirty="0">
                          <a:solidFill>
                            <a:schemeClr val="tx1"/>
                          </a:solidFill>
                          <a:effectLst/>
                        </a:rPr>
                        <a:t>Age years, mean SD 12.25(</a:t>
                      </a:r>
                      <a:r>
                        <a:rPr lang="en-US" sz="1800" u="sng" dirty="0">
                          <a:solidFill>
                            <a:schemeClr val="tx1"/>
                          </a:solidFill>
                          <a:effectLst/>
                        </a:rPr>
                        <a:t>+</a:t>
                      </a:r>
                      <a:r>
                        <a:rPr lang="en-US" sz="1800" dirty="0">
                          <a:solidFill>
                            <a:schemeClr val="tx1"/>
                          </a:solidFill>
                          <a:effectLst/>
                        </a:rPr>
                        <a:t>2.71)</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hMerge="1">
                  <a:txBody>
                    <a:bodyPr/>
                    <a:lstStyle/>
                    <a:p>
                      <a:endParaRPr lang="en-US"/>
                    </a:p>
                  </a:txBody>
                  <a:tcPr/>
                </a:tc>
                <a:tc gridSpan="2">
                  <a:txBody>
                    <a:bodyPr/>
                    <a:lstStyle/>
                    <a:p>
                      <a:pPr marL="0" marR="0" algn="just">
                        <a:lnSpc>
                          <a:spcPct val="150000"/>
                        </a:lnSpc>
                        <a:spcBef>
                          <a:spcPts val="0"/>
                        </a:spcBef>
                        <a:spcAft>
                          <a:spcPts val="1000"/>
                        </a:spcAft>
                      </a:pPr>
                      <a:r>
                        <a:rPr lang="en-US" sz="1800" dirty="0">
                          <a:effectLst/>
                        </a:rPr>
                        <a:t>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99"/>
                    </a:solidFill>
                  </a:tcPr>
                </a:tc>
                <a:tc hMerge="1">
                  <a:txBody>
                    <a:bodyPr/>
                    <a:lstStyle/>
                    <a:p>
                      <a:endParaRPr lang="en-US"/>
                    </a:p>
                  </a:txBody>
                  <a:tcPr/>
                </a:tc>
                <a:extLst>
                  <a:ext uri="{0D108BD9-81ED-4DB2-BD59-A6C34878D82A}">
                    <a16:rowId xmlns:a16="http://schemas.microsoft.com/office/drawing/2014/main" val="1288178929"/>
                  </a:ext>
                </a:extLst>
              </a:tr>
              <a:tr h="389557">
                <a:tc rowSpan="3">
                  <a:txBody>
                    <a:bodyPr/>
                    <a:lstStyle/>
                    <a:p>
                      <a:pPr marL="0" marR="442595" algn="just">
                        <a:lnSpc>
                          <a:spcPct val="100000"/>
                        </a:lnSpc>
                        <a:spcBef>
                          <a:spcPts val="0"/>
                        </a:spcBef>
                        <a:spcAft>
                          <a:spcPts val="1000"/>
                        </a:spcAft>
                      </a:pPr>
                      <a:r>
                        <a:rPr lang="en-US" sz="1800" dirty="0">
                          <a:effectLst/>
                        </a:rPr>
                        <a:t>Age</a:t>
                      </a:r>
                      <a:r>
                        <a:rPr lang="en-US" sz="1800" dirty="0">
                          <a:solidFill>
                            <a:srgbClr val="000000"/>
                          </a:solidFill>
                          <a:effectLst/>
                          <a:latin typeface="Calibri" panose="020F0502020204030204" pitchFamily="34" charset="0"/>
                          <a:cs typeface="Times New Roman" panose="02020603050405020304" pitchFamily="18" charset="0"/>
                        </a:rPr>
                        <a:t> </a:t>
                      </a:r>
                      <a:r>
                        <a:rPr lang="en-US" sz="1800" dirty="0">
                          <a:effectLst/>
                        </a:rPr>
                        <a:t>years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442595" algn="just">
                        <a:lnSpc>
                          <a:spcPct val="150000"/>
                        </a:lnSpc>
                        <a:spcBef>
                          <a:spcPts val="0"/>
                        </a:spcBef>
                        <a:spcAft>
                          <a:spcPts val="1000"/>
                        </a:spcAft>
                      </a:pPr>
                      <a:r>
                        <a:rPr lang="en-US" sz="1800" dirty="0">
                          <a:effectLst/>
                        </a:rPr>
                        <a:t>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0-5 years</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dirty="0">
                          <a:effectLst/>
                        </a:rPr>
                        <a:t>8(2.7)</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44729069"/>
                  </a:ext>
                </a:extLst>
              </a:tr>
              <a:tr h="389557">
                <a:tc vMerge="1">
                  <a:txBody>
                    <a:bodyPr/>
                    <a:lstStyle/>
                    <a:p>
                      <a:pPr marL="0" marR="442595" algn="just">
                        <a:lnSpc>
                          <a:spcPct val="150000"/>
                        </a:lnSpc>
                        <a:spcBef>
                          <a:spcPts val="0"/>
                        </a:spcBef>
                        <a:spcAft>
                          <a:spcPts val="1000"/>
                        </a:spcAft>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6-9 years</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dirty="0">
                          <a:effectLst/>
                        </a:rPr>
                        <a:t>65(20.4)</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519967036"/>
                  </a:ext>
                </a:extLst>
              </a:tr>
              <a:tr h="389557">
                <a:tc vMerge="1">
                  <a:txBody>
                    <a:bodyPr/>
                    <a:lstStyle/>
                    <a:p>
                      <a:pPr marL="0" marR="442595" algn="just">
                        <a:lnSpc>
                          <a:spcPct val="150000"/>
                        </a:lnSpc>
                        <a:spcBef>
                          <a:spcPts val="0"/>
                        </a:spcBef>
                        <a:spcAft>
                          <a:spcPts val="1000"/>
                        </a:spcAft>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10-15 years</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dirty="0">
                          <a:effectLst/>
                        </a:rPr>
                        <a:t>245(77)</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96973830"/>
                  </a:ext>
                </a:extLst>
              </a:tr>
              <a:tr h="389557">
                <a:tc gridSpan="2">
                  <a:txBody>
                    <a:bodyPr/>
                    <a:lstStyle/>
                    <a:p>
                      <a:pPr marL="0" marR="0" algn="just">
                        <a:lnSpc>
                          <a:spcPct val="150000"/>
                        </a:lnSpc>
                        <a:spcBef>
                          <a:spcPts val="0"/>
                        </a:spcBef>
                        <a:spcAft>
                          <a:spcPts val="1000"/>
                        </a:spcAft>
                      </a:pPr>
                      <a:r>
                        <a:rPr lang="en-US" sz="1800">
                          <a:effectLst/>
                        </a:rPr>
                        <a:t>Sex</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just">
                        <a:lnSpc>
                          <a:spcPct val="150000"/>
                        </a:lnSpc>
                        <a:spcBef>
                          <a:spcPts val="0"/>
                        </a:spcBef>
                        <a:spcAft>
                          <a:spcPts val="1000"/>
                        </a:spcAft>
                      </a:pPr>
                      <a:r>
                        <a:rPr lang="en-US" sz="1800">
                          <a:effectLst/>
                        </a:rPr>
                        <a:t> </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dirty="0">
                          <a:effectLst/>
                        </a:rPr>
                        <a:t>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1607306"/>
                  </a:ext>
                </a:extLst>
              </a:tr>
              <a:tr h="389557">
                <a:tc>
                  <a:txBody>
                    <a:bodyPr/>
                    <a:lstStyle/>
                    <a:p>
                      <a:pPr marL="0" marR="442595" algn="just">
                        <a:lnSpc>
                          <a:spcPct val="150000"/>
                        </a:lnSpc>
                        <a:spcBef>
                          <a:spcPts val="0"/>
                        </a:spcBef>
                        <a:spcAft>
                          <a:spcPts val="1000"/>
                        </a:spcAft>
                      </a:pPr>
                      <a:r>
                        <a:rPr lang="en-US" sz="1800">
                          <a:effectLst/>
                        </a:rPr>
                        <a:t> </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Male</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dirty="0">
                          <a:effectLst/>
                        </a:rPr>
                        <a:t>181 (56.9)</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366660047"/>
                  </a:ext>
                </a:extLst>
              </a:tr>
              <a:tr h="389557">
                <a:tc>
                  <a:txBody>
                    <a:bodyPr/>
                    <a:lstStyle/>
                    <a:p>
                      <a:pPr marL="0" marR="442595" algn="just">
                        <a:lnSpc>
                          <a:spcPct val="150000"/>
                        </a:lnSpc>
                        <a:spcBef>
                          <a:spcPts val="0"/>
                        </a:spcBef>
                        <a:spcAft>
                          <a:spcPts val="1000"/>
                        </a:spcAft>
                      </a:pPr>
                      <a:r>
                        <a:rPr lang="en-US" sz="1800">
                          <a:effectLst/>
                        </a:rPr>
                        <a:t> </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Female</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a:effectLst/>
                        </a:rPr>
                        <a:t>137 (43.1)</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37624869"/>
                  </a:ext>
                </a:extLst>
              </a:tr>
              <a:tr h="389557">
                <a:tc gridSpan="2">
                  <a:txBody>
                    <a:bodyPr/>
                    <a:lstStyle/>
                    <a:p>
                      <a:pPr marL="0" marR="442595" algn="just">
                        <a:lnSpc>
                          <a:spcPct val="150000"/>
                        </a:lnSpc>
                        <a:spcBef>
                          <a:spcPts val="0"/>
                        </a:spcBef>
                        <a:spcAft>
                          <a:spcPts val="1000"/>
                        </a:spcAft>
                      </a:pPr>
                      <a:r>
                        <a:rPr lang="en-US" sz="1800">
                          <a:effectLst/>
                        </a:rPr>
                        <a:t>Parental Status</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just">
                        <a:lnSpc>
                          <a:spcPct val="150000"/>
                        </a:lnSpc>
                        <a:spcBef>
                          <a:spcPts val="0"/>
                        </a:spcBef>
                        <a:spcAft>
                          <a:spcPts val="1000"/>
                        </a:spcAft>
                      </a:pPr>
                      <a:r>
                        <a:rPr lang="en-US" sz="1800" dirty="0">
                          <a:effectLst/>
                        </a:rPr>
                        <a:t>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637168209"/>
                  </a:ext>
                </a:extLst>
              </a:tr>
              <a:tr h="389557">
                <a:tc>
                  <a:txBody>
                    <a:bodyPr/>
                    <a:lstStyle/>
                    <a:p>
                      <a:pPr marL="0" marR="442595" algn="just">
                        <a:lnSpc>
                          <a:spcPct val="150000"/>
                        </a:lnSpc>
                        <a:spcBef>
                          <a:spcPts val="0"/>
                        </a:spcBef>
                        <a:spcAft>
                          <a:spcPts val="1000"/>
                        </a:spcAft>
                      </a:pPr>
                      <a:r>
                        <a:rPr lang="en-US" sz="1800">
                          <a:effectLst/>
                        </a:rPr>
                        <a:t> </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Both Alive</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dirty="0">
                          <a:effectLst/>
                        </a:rPr>
                        <a:t>128(40.3)</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39438802"/>
                  </a:ext>
                </a:extLst>
              </a:tr>
              <a:tr h="389557">
                <a:tc>
                  <a:txBody>
                    <a:bodyPr/>
                    <a:lstStyle/>
                    <a:p>
                      <a:pPr marL="0" marR="442595" algn="just">
                        <a:lnSpc>
                          <a:spcPct val="150000"/>
                        </a:lnSpc>
                        <a:spcBef>
                          <a:spcPts val="0"/>
                        </a:spcBef>
                        <a:spcAft>
                          <a:spcPts val="1000"/>
                        </a:spcAft>
                      </a:pPr>
                      <a:r>
                        <a:rPr lang="en-US" sz="1800">
                          <a:effectLst/>
                        </a:rPr>
                        <a:t> </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Either dead</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a:effectLst/>
                        </a:rPr>
                        <a:t>98(30.8)</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572604959"/>
                  </a:ext>
                </a:extLst>
              </a:tr>
              <a:tr h="389557">
                <a:tc>
                  <a:txBody>
                    <a:bodyPr/>
                    <a:lstStyle/>
                    <a:p>
                      <a:pPr marL="0" marR="442595" algn="just">
                        <a:lnSpc>
                          <a:spcPct val="150000"/>
                        </a:lnSpc>
                        <a:spcBef>
                          <a:spcPts val="0"/>
                        </a:spcBef>
                        <a:spcAft>
                          <a:spcPts val="1000"/>
                        </a:spcAft>
                      </a:pPr>
                      <a:r>
                        <a:rPr lang="en-US" sz="1800">
                          <a:effectLst/>
                        </a:rPr>
                        <a:t> </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a:effectLst/>
                        </a:rPr>
                        <a:t>Both dead</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a:effectLst/>
                        </a:rPr>
                        <a:t>73(23)</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463126963"/>
                  </a:ext>
                </a:extLst>
              </a:tr>
              <a:tr h="389557">
                <a:tc>
                  <a:txBody>
                    <a:bodyPr/>
                    <a:lstStyle/>
                    <a:p>
                      <a:pPr marL="0" marR="442595" algn="just">
                        <a:lnSpc>
                          <a:spcPct val="150000"/>
                        </a:lnSpc>
                        <a:spcBef>
                          <a:spcPts val="0"/>
                        </a:spcBef>
                        <a:spcAft>
                          <a:spcPts val="1000"/>
                        </a:spcAft>
                      </a:pPr>
                      <a:r>
                        <a:rPr lang="en-US" sz="1800" dirty="0">
                          <a:effectLst/>
                        </a:rPr>
                        <a:t>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1000"/>
                        </a:spcAft>
                      </a:pPr>
                      <a:r>
                        <a:rPr lang="en-US" sz="1800" dirty="0">
                          <a:effectLst/>
                        </a:rPr>
                        <a:t>Unknown</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50000"/>
                        </a:lnSpc>
                        <a:spcBef>
                          <a:spcPts val="0"/>
                        </a:spcBef>
                        <a:spcAft>
                          <a:spcPts val="1000"/>
                        </a:spcAft>
                      </a:pPr>
                      <a:r>
                        <a:rPr lang="en-US" sz="1800" dirty="0">
                          <a:effectLst/>
                        </a:rPr>
                        <a:t>19(6)</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960626330"/>
                  </a:ext>
                </a:extLst>
              </a:tr>
            </a:tbl>
          </a:graphicData>
        </a:graphic>
      </p:graphicFrame>
      <p:sp>
        <p:nvSpPr>
          <p:cNvPr id="7" name="Oval 6">
            <a:extLst>
              <a:ext uri="{FF2B5EF4-FFF2-40B4-BE49-F238E27FC236}">
                <a16:creationId xmlns:a16="http://schemas.microsoft.com/office/drawing/2014/main" id="{C3073803-5367-4475-B826-50F7FB051B51}"/>
              </a:ext>
            </a:extLst>
          </p:cNvPr>
          <p:cNvSpPr/>
          <p:nvPr/>
        </p:nvSpPr>
        <p:spPr>
          <a:xfrm>
            <a:off x="2818150" y="1318480"/>
            <a:ext cx="1439057" cy="490444"/>
          </a:xfrm>
          <a:prstGeom prst="ellipse">
            <a:avLst/>
          </a:prstGeom>
          <a:noFill/>
          <a:ln w="28575">
            <a:solidFill>
              <a:srgbClr val="FF0000"/>
            </a:solidFill>
            <a:prstDash val="solid"/>
          </a:ln>
          <a:effectLst>
            <a:outerShdw blurRad="50800" dist="50800" dir="5400000" algn="ctr" rotWithShape="0">
              <a:srgbClr val="000000">
                <a:alpha val="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8" name="Picture 2">
            <a:extLst>
              <a:ext uri="{FF2B5EF4-FFF2-40B4-BE49-F238E27FC236}">
                <a16:creationId xmlns:a16="http://schemas.microsoft.com/office/drawing/2014/main" id="{7330ABD3-6909-4DA2-9565-09A4B3391D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6055" y="2619422"/>
            <a:ext cx="1216957" cy="541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a:extLst>
              <a:ext uri="{FF2B5EF4-FFF2-40B4-BE49-F238E27FC236}">
                <a16:creationId xmlns:a16="http://schemas.microsoft.com/office/drawing/2014/main" id="{C385BF87-0C46-4A81-A39B-C8F7A77603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6055" y="3402804"/>
            <a:ext cx="1383225" cy="541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a:extLst>
              <a:ext uri="{FF2B5EF4-FFF2-40B4-BE49-F238E27FC236}">
                <a16:creationId xmlns:a16="http://schemas.microsoft.com/office/drawing/2014/main" id="{0F5CF398-F5CE-46E2-BD9D-C9FA3DD7117B}"/>
              </a:ext>
            </a:extLst>
          </p:cNvPr>
          <p:cNvCxnSpPr/>
          <p:nvPr/>
        </p:nvCxnSpPr>
        <p:spPr>
          <a:xfrm flipH="1">
            <a:off x="6833012" y="4844127"/>
            <a:ext cx="8382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438725"/>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16182</TotalTime>
  <Words>2981</Words>
  <Application>Microsoft Office PowerPoint</Application>
  <PresentationFormat>Widescreen</PresentationFormat>
  <Paragraphs>468</Paragraphs>
  <Slides>26</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ChrsrmAdvTT7329fd89.I</vt:lpstr>
      <vt:lpstr>Eras Demi ITC</vt:lpstr>
      <vt:lpstr>Franklin Gothic Book</vt:lpstr>
      <vt:lpstr>Raleway</vt:lpstr>
      <vt:lpstr>SswnfmAdvTTe45e47d2</vt:lpstr>
      <vt:lpstr>Times New Roman</vt:lpstr>
      <vt:lpstr>Wingdings</vt:lpstr>
      <vt:lpstr>AIDS 2016_Template</vt:lpstr>
      <vt:lpstr>Predictors of treatment failure, time to switch and reasons for switching to second line antiretroviral therapy in HIV infected children receiving first line anti-retroviral therapy at a Tertiary Care Hospital in Ethiopia </vt:lpstr>
      <vt:lpstr>Outlines </vt:lpstr>
      <vt:lpstr>Introduction</vt:lpstr>
      <vt:lpstr>Introduction……Con’t (1)</vt:lpstr>
      <vt:lpstr>Introduction……Con’t (2)</vt:lpstr>
      <vt:lpstr>Objectives </vt:lpstr>
      <vt:lpstr>Methods: </vt:lpstr>
      <vt:lpstr> Operational definitions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Discussion……….Con’t(1)</vt:lpstr>
      <vt:lpstr>Discussion……….Con’t(2)</vt:lpstr>
      <vt:lpstr>Discussion……….Con’t(3)</vt:lpstr>
      <vt:lpstr>Discussion……….Con’t(4)</vt:lpstr>
      <vt:lpstr>Discussion……….Con’t(5)</vt:lpstr>
      <vt:lpstr>Discussion……….Con’t(6)</vt:lpstr>
      <vt:lpstr>Conclusion</vt:lpstr>
      <vt:lpstr>Conclusion ……Con’t</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Media</cp:lastModifiedBy>
  <cp:revision>220</cp:revision>
  <cp:lastPrinted>2017-01-16T15:31:13Z</cp:lastPrinted>
  <dcterms:created xsi:type="dcterms:W3CDTF">2017-01-13T09:09:35Z</dcterms:created>
  <dcterms:modified xsi:type="dcterms:W3CDTF">2019-07-24T16:42:26Z</dcterms:modified>
</cp:coreProperties>
</file>